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0"/>
  </p:notesMasterIdLst>
  <p:sldIdLst>
    <p:sldId id="388" r:id="rId2"/>
    <p:sldId id="478" r:id="rId3"/>
    <p:sldId id="2017" r:id="rId4"/>
    <p:sldId id="2039" r:id="rId5"/>
    <p:sldId id="2038" r:id="rId6"/>
    <p:sldId id="2078" r:id="rId7"/>
    <p:sldId id="2091" r:id="rId8"/>
    <p:sldId id="2081" r:id="rId9"/>
    <p:sldId id="2084" r:id="rId10"/>
    <p:sldId id="2085" r:id="rId11"/>
    <p:sldId id="2086" r:id="rId12"/>
    <p:sldId id="2083" r:id="rId13"/>
    <p:sldId id="2088" r:id="rId14"/>
    <p:sldId id="2093" r:id="rId15"/>
    <p:sldId id="2099" r:id="rId16"/>
    <p:sldId id="2100" r:id="rId17"/>
    <p:sldId id="2082" r:id="rId18"/>
    <p:sldId id="2092" r:id="rId19"/>
    <p:sldId id="2089" r:id="rId20"/>
    <p:sldId id="2090" r:id="rId21"/>
    <p:sldId id="2101" r:id="rId22"/>
    <p:sldId id="2096" r:id="rId23"/>
    <p:sldId id="2069" r:id="rId24"/>
    <p:sldId id="2095" r:id="rId25"/>
    <p:sldId id="2097" r:id="rId26"/>
    <p:sldId id="2098" r:id="rId27"/>
    <p:sldId id="2053" r:id="rId28"/>
    <p:sldId id="2068" r:id="rId2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669900"/>
    <a:srgbClr val="00CC00"/>
    <a:srgbClr val="0000FF"/>
    <a:srgbClr val="FFFFFF"/>
    <a:srgbClr val="CC6600"/>
    <a:srgbClr val="B8B8B8"/>
    <a:srgbClr val="9D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70" autoAdjust="0"/>
    <p:restoredTop sz="96327" autoAdjust="0"/>
  </p:normalViewPr>
  <p:slideViewPr>
    <p:cSldViewPr snapToGrid="0">
      <p:cViewPr varScale="1">
        <p:scale>
          <a:sx n="136" d="100"/>
          <a:sy n="136" d="100"/>
        </p:scale>
        <p:origin x="248" y="648"/>
      </p:cViewPr>
      <p:guideLst>
        <p:guide orient="horz" pos="2160"/>
        <p:guide pos="384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10.png>
</file>

<file path=ppt/media/image12.jpeg>
</file>

<file path=ppt/media/image12.png>
</file>

<file path=ppt/media/image13.png>
</file>

<file path=ppt/media/image130.png>
</file>

<file path=ppt/media/image14.jpeg>
</file>

<file path=ppt/media/image15.jpeg>
</file>

<file path=ppt/media/image16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gif>
</file>

<file path=ppt/media/image210.png>
</file>

<file path=ppt/media/image22.png>
</file>

<file path=ppt/media/image23.png>
</file>

<file path=ppt/media/image24.jpeg>
</file>

<file path=ppt/media/image240.png>
</file>

<file path=ppt/media/image25.jpeg>
</file>

<file path=ppt/media/image26.png>
</file>

<file path=ppt/media/image27.jpeg>
</file>

<file path=ppt/media/image28.png>
</file>

<file path=ppt/media/image29.jpe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jpeg>
</file>

<file path=ppt/media/image42.png>
</file>

<file path=ppt/media/image43.jpeg>
</file>

<file path=ppt/media/image44.png>
</file>

<file path=ppt/media/image45.png>
</file>

<file path=ppt/media/image46.png>
</file>

<file path=ppt/media/image47.gif>
</file>

<file path=ppt/media/image48.png>
</file>

<file path=ppt/media/image49.jpe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55.svg>
</file>

<file path=ppt/media/image6.sv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fld id="{0EE26C0C-D63D-45AF-A471-A3D6BD5561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ＭＳ Ｐゴシック" pitchFamily="-12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04B1A-73D0-4DB5-9D5A-907DF0676C32}" type="slidenum">
              <a:rPr lang="en-US" smtClean="0">
                <a:latin typeface="Arial" pitchFamily="-123" charset="0"/>
                <a:ea typeface="ＭＳ Ｐゴシック" pitchFamily="-123" charset="-128"/>
                <a:cs typeface="ＭＳ Ｐゴシック" pitchFamily="-123" charset="-128"/>
              </a:rPr>
              <a:pPr/>
              <a:t>1</a:t>
            </a:fld>
            <a:endParaRPr lang="en-US">
              <a:latin typeface="Arial" pitchFamily="-123" charset="0"/>
              <a:ea typeface="ＭＳ Ｐゴシック" pitchFamily="-123" charset="-128"/>
              <a:cs typeface="ＭＳ Ｐゴシック" pitchFamily="-123" charset="-128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492A0-2E3A-838A-5479-5776FBFDC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1C01B05-E57F-3559-8028-4A899BB3FC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6CE6A9D-4777-CAD5-3E4A-B0B0777D6D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5894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9BEDC-34F8-C8B8-B173-0253DA27E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3F30872-1AF6-51F5-3379-8AF14D8586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C0E2689-8290-7D37-97A5-12BCE485B4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4593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DCD8B-EF78-B1B0-DD23-94D01696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02A3E9D-29A3-0FD4-F1C6-EECECF1F1E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4FF07FB5-E731-4C49-FD60-67873E00C7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1052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7793B-AB22-2EA6-8E45-FD318C02C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68176FF-69DB-416D-96EA-02A0E83A48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F01C1B5-451A-27D1-541E-67FE5FA6B4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70605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8AADC-A8C3-4FB3-27CB-286C44703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EAC24FB-AA33-24A8-5B1E-4031A019FD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7D12EFF-A94A-4349-C7A5-6656C42AF3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6245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8AADC-A8C3-4FB3-27CB-286C44703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EAC24FB-AA33-24A8-5B1E-4031A019FD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7D12EFF-A94A-4349-C7A5-6656C42AF3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6725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FE0DE-1774-3D4B-CF2B-F9F37B47A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39AF144-0BF3-0D51-227D-3F9977171E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D42205C9-1A9D-2FD0-4DC9-28A2495813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66105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7CDE9-C4BB-8078-9681-206001F7B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4D713A9A-A26C-839D-AFC1-51B4378DAD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DF7FC06-A5D9-B3B4-FCDF-B36BBDA90B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9128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721BE-DE30-85AD-CA69-8CCB5FB97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FDD94FC-68FA-D6A7-270D-8989BA16FD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612069A-0D3A-1A09-0824-F1AB7289CB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0550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E53AB-8AD1-B302-C00F-F984C4CBF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0D37CE6-0218-76AB-B553-98DB809A6A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9835226A-99EB-E1F8-ACB8-32F805F22D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8345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61F36-6DAF-2F74-2FC0-E612C246E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2803443-89AE-02B9-87A4-868667897BA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31A9E6F-C103-6737-F391-B30CC6F1DD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65594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58F8B-3BF5-307E-914F-74843A541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B93CAFA-F39D-4378-0E74-C989D573C3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180959B-8E47-7FB1-3473-88B1D73F53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38675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26528-1725-FF5C-86BF-C671EDCB7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55DE691-AD8C-83A1-0D3C-238AA366A4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D7373D0-7FB5-B8AF-91D4-B659D5A516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91361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32E06-C91F-EE2E-C97C-B4C620A55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F8F703B-6CC4-F388-F678-A1C4EAF44A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ED138B1-123F-6586-1DBF-4BAA856C75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19536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F5715-DD48-8CFE-C6BD-8C6034F47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5B20E16-A74F-9020-8505-CCB2FC7634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AF21C64-D6A1-F3D1-B009-811F661A81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852131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113BB-5CAE-9DFA-E6A4-D78AA05B8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6396976-4F90-8BF1-2B45-8AC88B7ABF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249EAE0-3402-E9D6-DC88-60AC91A908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7977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C662F-EB93-72DB-0D2C-9AE1AB6E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51682445-73E7-4332-5318-9C87F46CBE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6DBAD03-0DA1-6F3B-A0A3-B719FEE04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5219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C28D1-3C83-41EA-E605-E8C2A3707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FCFDE7D-D0A2-04E9-E76D-634C68442B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D311560-2B80-39DD-E36A-DC20F66E0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1000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1C580-5173-50E6-B9A8-B98B56BF5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C91FD57A-1EB6-265D-3183-B3C12614E8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0BBDC5AC-7F7A-6620-2B31-A1E08CE2B7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9161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18D87-A94B-A617-C59C-7684F8A68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8C31208-E05D-D241-2075-0C6A125B9A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AA248EF-9BC8-0F42-1A6F-99FDAE2324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4543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B4D25-B405-AAA0-6FD9-ED0D510D5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AEA8ABD-A12A-05DD-F345-FD907AA225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6DF4ED0-3290-6414-31C1-7CD4028297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5410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0D1B7-B4E5-3849-0DC9-87C3F3AC1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A2BD0BC9-7ECA-96DE-756F-B3381FD99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DC3626E3-FF67-989D-7D94-13F6CB48CB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4058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C56F4-D37E-713C-4C5C-83FF07CEA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FBBB4C76-9C7C-4055-F3C0-85274BBE5A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8F28D243-E1B2-47C9-EE20-1526986DA1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9726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5ED9C-8A8D-518E-D125-2171B92B3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D7E84650-6DC6-83A7-C54C-4F2432BE19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A7157684-3DD8-E7FE-F036-28B066F3CA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2043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1800" y="304800"/>
            <a:ext cx="28702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200" y="304800"/>
            <a:ext cx="84074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11200" y="304800"/>
            <a:ext cx="114808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11200" y="1371600"/>
            <a:ext cx="112776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451600" y="1371600"/>
            <a:ext cx="55372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0" y="228600"/>
            <a:ext cx="92456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447800"/>
            <a:ext cx="10363200" cy="51054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64" r:id="rId3"/>
    <p:sldLayoutId id="2147483663" r:id="rId4"/>
    <p:sldLayoutId id="2147483662" r:id="rId5"/>
    <p:sldLayoutId id="2147483661" r:id="rId6"/>
    <p:sldLayoutId id="2147483660" r:id="rId7"/>
    <p:sldLayoutId id="2147483659" r:id="rId8"/>
    <p:sldLayoutId id="2147483658" r:id="rId9"/>
    <p:sldLayoutId id="2147483657" r:id="rId10"/>
    <p:sldLayoutId id="2147483656" r:id="rId11"/>
    <p:sldLayoutId id="2147483655" r:id="rId12"/>
    <p:sldLayoutId id="2147483654" r:id="rId13"/>
    <p:sldLayoutId id="2147483653" r:id="rId14"/>
    <p:sldLayoutId id="2147483652" r:id="rId15"/>
    <p:sldLayoutId id="2147483651" r:id="rId16"/>
    <p:sldLayoutId id="2147483650" r:id="rId17"/>
    <p:sldLayoutId id="2147483649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ＭＳ Ｐゴシック" pitchFamily="-123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pitchFamily="-123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http://ww2.kqed.org/science/wp-content/uploads/sites/35/2015/07/Kilobots-v3.00_00_40_26.Still006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BuRCJ2fegcc?start=33&amp;feature=oembed" TargetMode="External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ydC0mE0ZYSA?start=32&amp;feature=oembed" TargetMode="External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nLEbJZFm5-E?start=110&amp;feature=oembed" TargetMode="Externa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9cPqbtiGWKM?feature=oembed" TargetMode="External"/><Relationship Id="rId4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xjhhzU_wkc?feature=oembed" TargetMode="External"/><Relationship Id="rId4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.jpe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http://ww2.kqed.org/science/wp-content/uploads/sites/35/2015/07/Kilobots-v3.00_00_40_26.Still006.jpg" TargetMode="External"/><Relationship Id="rId5" Type="http://schemas.openxmlformats.org/officeDocument/2006/relationships/image" Target="../media/image3.jpeg"/><Relationship Id="rId10" Type="http://schemas.openxmlformats.org/officeDocument/2006/relationships/image" Target="../media/image35.png"/><Relationship Id="rId4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Relationship Id="rId9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13" Type="http://schemas.openxmlformats.org/officeDocument/2006/relationships/image" Target="../media/image41.jpeg"/><Relationship Id="rId3" Type="http://schemas.openxmlformats.org/officeDocument/2006/relationships/image" Target="../media/image36.png"/><Relationship Id="rId7" Type="http://schemas.openxmlformats.org/officeDocument/2006/relationships/image" Target="../media/image12.png"/><Relationship Id="rId12" Type="http://schemas.openxmlformats.org/officeDocument/2006/relationships/image" Target="../media/image4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png"/><Relationship Id="rId11" Type="http://schemas.openxmlformats.org/officeDocument/2006/relationships/image" Target="../media/image16.png"/><Relationship Id="rId5" Type="http://schemas.openxmlformats.org/officeDocument/2006/relationships/image" Target="../media/image37.png"/><Relationship Id="rId15" Type="http://schemas.openxmlformats.org/officeDocument/2006/relationships/image" Target="../media/image43.jpeg"/><Relationship Id="rId10" Type="http://schemas.openxmlformats.org/officeDocument/2006/relationships/image" Target="../media/image39.png"/><Relationship Id="rId4" Type="http://schemas.openxmlformats.org/officeDocument/2006/relationships/image" Target="../media/image9.png"/><Relationship Id="rId9" Type="http://schemas.openxmlformats.org/officeDocument/2006/relationships/image" Target="../media/image38.png"/><Relationship Id="rId1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210.png"/><Relationship Id="rId10" Type="http://schemas.openxmlformats.org/officeDocument/2006/relationships/image" Target="../media/image37.png"/><Relationship Id="rId4" Type="http://schemas.openxmlformats.org/officeDocument/2006/relationships/image" Target="../media/image9.png"/><Relationship Id="rId9" Type="http://schemas.openxmlformats.org/officeDocument/2006/relationships/image" Target="../media/image24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e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jpe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gif"/><Relationship Id="rId9" Type="http://schemas.openxmlformats.org/officeDocument/2006/relationships/image" Target="../media/image5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saVZtgPyyJQ?start=90&amp;feature=oembed" TargetMode="Externa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4630"/>
          </a:solidFill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 dirty="0"/>
          </a:p>
        </p:txBody>
      </p:sp>
      <p:sp>
        <p:nvSpPr>
          <p:cNvPr id="21506" name="Line 4"/>
          <p:cNvSpPr>
            <a:spLocks noChangeShapeType="1"/>
          </p:cNvSpPr>
          <p:nvPr/>
        </p:nvSpPr>
        <p:spPr bwMode="auto">
          <a:xfrm>
            <a:off x="1600200" y="2810926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7" name="Rectangle 7"/>
          <p:cNvSpPr>
            <a:spLocks noChangeArrowheads="1"/>
          </p:cNvSpPr>
          <p:nvPr/>
        </p:nvSpPr>
        <p:spPr bwMode="auto">
          <a:xfrm>
            <a:off x="1524000" y="762000"/>
            <a:ext cx="9144000" cy="1219200"/>
          </a:xfrm>
          <a:prstGeom prst="rect">
            <a:avLst/>
          </a:prstGeom>
          <a:noFill/>
          <a:ln w="152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ctrTitle"/>
          </p:nvPr>
        </p:nvSpPr>
        <p:spPr bwMode="auto">
          <a:xfrm>
            <a:off x="2209800" y="726212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3600" b="1" dirty="0">
                <a:solidFill>
                  <a:srgbClr val="FFFFFF"/>
                </a:solidFill>
              </a:rPr>
              <a:t>ECE693H, Spring 2025:</a:t>
            </a: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Multi-robot System Design</a:t>
            </a:r>
            <a:br>
              <a:rPr lang="en-US" sz="3600" b="1" dirty="0">
                <a:solidFill>
                  <a:srgbClr val="FFFFFF"/>
                </a:solidFill>
              </a:rPr>
            </a:b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21510" name="Line 5"/>
          <p:cNvSpPr>
            <a:spLocks noChangeShapeType="1"/>
          </p:cNvSpPr>
          <p:nvPr/>
        </p:nvSpPr>
        <p:spPr bwMode="auto">
          <a:xfrm>
            <a:off x="1600200" y="5262597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3192125" y="6567488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F4FBA15B-261F-2B43-B01A-B415FBF21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3375" y="4658737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ＭＳ Ｐゴシック" pitchFamily="-123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pPr eaLnBrk="1" hangingPunct="1"/>
            <a:r>
              <a:rPr lang="en-US" sz="3600" b="1" kern="0" dirty="0">
                <a:solidFill>
                  <a:srgbClr val="FFFFFF"/>
                </a:solidFill>
              </a:rPr>
              <a:t>Dr. Daniel Drew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9BFE827-9EE4-D34F-B334-837A8846A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739" y="3817527"/>
            <a:ext cx="2433635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AB7C601-1891-C248-9E6E-AEEC3677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423" y="2665142"/>
            <a:ext cx="2501049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FDCB474-CE19-F540-8E2B-0EEE7FFBF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ABDB46-9487-19F9-2618-7A6D407E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710" y="5474277"/>
            <a:ext cx="2585915" cy="1209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B7D79-3C0A-A11D-26AB-C1200B271036}"/>
              </a:ext>
            </a:extLst>
          </p:cNvPr>
          <p:cNvSpPr txBox="1"/>
          <p:nvPr/>
        </p:nvSpPr>
        <p:spPr>
          <a:xfrm>
            <a:off x="2391043" y="2207262"/>
            <a:ext cx="74099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“Intelligence 2”</a:t>
            </a:r>
            <a:endParaRPr lang="en-US" sz="3600" dirty="0"/>
          </a:p>
        </p:txBody>
      </p:sp>
      <p:pic>
        <p:nvPicPr>
          <p:cNvPr id="4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9C1618B-547C-D87B-8E3F-713262677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8B4B8CC-A230-CBA2-9916-C760C321C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2912870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E0E2D1B6-6D8D-9657-B525-1AAC64EB84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7FED1-BDCC-E0F6-DA20-FDA6E4BB6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2C2682C-1CF1-2169-C2BE-FD5B81AC2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7814CBB-F11D-971E-6A4C-330DFCC62F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2FFD292-99B3-7D9C-BB8C-F2C68B909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First: Is This a Solved Problem?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427C9F-5B0B-364E-0412-4529C84F4801}"/>
              </a:ext>
            </a:extLst>
          </p:cNvPr>
          <p:cNvSpPr txBox="1"/>
          <p:nvPr/>
        </p:nvSpPr>
        <p:spPr>
          <a:xfrm>
            <a:off x="1134663" y="2544692"/>
            <a:ext cx="898355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No, for:</a:t>
            </a:r>
          </a:p>
          <a:p>
            <a:r>
              <a:rPr lang="en-US" sz="2800" dirty="0"/>
              <a:t>Dynamic, safety critical environments;</a:t>
            </a:r>
          </a:p>
          <a:p>
            <a:r>
              <a:rPr lang="en-US" sz="2800" dirty="0"/>
              <a:t>GPS-denied outdoor environments;</a:t>
            </a:r>
          </a:p>
          <a:p>
            <a:r>
              <a:rPr lang="en-US" sz="2800" dirty="0"/>
              <a:t>Edge computation for low bandwidth field deployments;</a:t>
            </a:r>
          </a:p>
          <a:p>
            <a:r>
              <a:rPr lang="en-US" sz="2800" dirty="0"/>
              <a:t>Power, compute efficiency;</a:t>
            </a:r>
          </a:p>
          <a:p>
            <a:r>
              <a:rPr lang="en-US" sz="2800" dirty="0"/>
              <a:t>“Active” SLAM;</a:t>
            </a:r>
          </a:p>
          <a:p>
            <a:r>
              <a:rPr lang="en-US" sz="2800" dirty="0"/>
              <a:t>Efficient cooperative SLAM with multi-robot systems</a:t>
            </a:r>
          </a:p>
          <a:p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58F4F4-D6DB-717E-8F96-FB8039631F1C}"/>
              </a:ext>
            </a:extLst>
          </p:cNvPr>
          <p:cNvSpPr txBox="1"/>
          <p:nvPr/>
        </p:nvSpPr>
        <p:spPr>
          <a:xfrm>
            <a:off x="881744" y="2021472"/>
            <a:ext cx="4917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Yes, for many applications. </a:t>
            </a:r>
          </a:p>
        </p:txBody>
      </p:sp>
    </p:spTree>
    <p:extLst>
      <p:ext uri="{BB962C8B-B14F-4D97-AF65-F5344CB8AC3E}">
        <p14:creationId xmlns:p14="http://schemas.microsoft.com/office/powerpoint/2010/main" val="279961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EABF0-0294-211C-E60F-D086553B9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7DA05B4-000B-4044-A7B9-F210B425C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F2C5E560-E8C9-095C-21EB-EDD777042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ECE71CB6-D6FC-7B4D-434F-979D9280D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Video: Types of SLAM (</a:t>
            </a:r>
            <a:r>
              <a:rPr lang="en-US" sz="3600" dirty="0" err="1">
                <a:solidFill>
                  <a:schemeClr val="bg1"/>
                </a:solidFill>
              </a:rPr>
              <a:t>Cyrill</a:t>
            </a:r>
            <a:r>
              <a:rPr lang="en-US" sz="36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" name="Online Media 1" descr="SLAM - 5 Minutes with Cyrill">
            <a:hlinkClick r:id="" action="ppaction://media"/>
            <a:extLst>
              <a:ext uri="{FF2B5EF4-FFF2-40B4-BE49-F238E27FC236}">
                <a16:creationId xmlns:a16="http://schemas.microsoft.com/office/drawing/2014/main" id="{C1FF01D9-3C2F-36C9-576C-CF17681E9B3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8538D5-23F2-51FE-6544-FCB43C889734}"/>
              </a:ext>
            </a:extLst>
          </p:cNvPr>
          <p:cNvSpPr txBox="1"/>
          <p:nvPr/>
        </p:nvSpPr>
        <p:spPr>
          <a:xfrm>
            <a:off x="0" y="6420147"/>
            <a:ext cx="76136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2:11</a:t>
            </a:r>
          </a:p>
        </p:txBody>
      </p:sp>
    </p:spTree>
    <p:extLst>
      <p:ext uri="{BB962C8B-B14F-4D97-AF65-F5344CB8AC3E}">
        <p14:creationId xmlns:p14="http://schemas.microsoft.com/office/powerpoint/2010/main" val="141637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E3245-07DC-BA98-18C4-71C342654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D6F0D50-429C-E7CF-FD95-686D135F5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EBD094B-5E1E-55AB-671C-1D2DE74FDE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687C5FF-5180-9BA7-EBCB-5A5FB266F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Approaches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F1B761-5B45-656F-DE5E-7C2D24CE65F2}"/>
              </a:ext>
            </a:extLst>
          </p:cNvPr>
          <p:cNvSpPr txBox="1"/>
          <p:nvPr/>
        </p:nvSpPr>
        <p:spPr>
          <a:xfrm>
            <a:off x="186289" y="1403935"/>
            <a:ext cx="427072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Filter-based SLAM</a:t>
            </a:r>
          </a:p>
          <a:p>
            <a:r>
              <a:rPr lang="en-US" dirty="0"/>
              <a:t>    Kalman filter (EKF, UKS)</a:t>
            </a:r>
          </a:p>
          <a:p>
            <a:r>
              <a:rPr lang="en-US" dirty="0"/>
              <a:t>    Particle filter</a:t>
            </a:r>
          </a:p>
          <a:p>
            <a:endParaRPr lang="en-US" dirty="0"/>
          </a:p>
          <a:p>
            <a:r>
              <a:rPr lang="en-US" b="1" dirty="0"/>
              <a:t>Graph-based SLAM</a:t>
            </a:r>
          </a:p>
          <a:p>
            <a:r>
              <a:rPr lang="en-US" b="1" dirty="0"/>
              <a:t>    </a:t>
            </a:r>
            <a:r>
              <a:rPr lang="en-US" dirty="0" err="1"/>
              <a:t>GraphSLAM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Visual Slam (V-SLAM)</a:t>
            </a:r>
          </a:p>
          <a:p>
            <a:r>
              <a:rPr lang="en-US" dirty="0"/>
              <a:t>    ORB-SLAM</a:t>
            </a:r>
          </a:p>
          <a:p>
            <a:r>
              <a:rPr lang="en-US" dirty="0"/>
              <a:t>    </a:t>
            </a:r>
            <a:r>
              <a:rPr lang="en-US" dirty="0" err="1"/>
              <a:t>Gmapping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Deep Learning-based SLAM</a:t>
            </a:r>
          </a:p>
          <a:p>
            <a:r>
              <a:rPr lang="en-US" dirty="0"/>
              <a:t>    LIFT</a:t>
            </a:r>
          </a:p>
          <a:p>
            <a:r>
              <a:rPr lang="en-US" dirty="0"/>
              <a:t>    </a:t>
            </a:r>
            <a:r>
              <a:rPr lang="en-US" dirty="0" err="1"/>
              <a:t>EnvSLAM</a:t>
            </a:r>
            <a:endParaRPr lang="en-US" dirty="0"/>
          </a:p>
        </p:txBody>
      </p:sp>
      <p:pic>
        <p:nvPicPr>
          <p:cNvPr id="1026" name="Picture 2" descr="OpenVSLAM: A Versatile Visual SLAM Framework – ACM SIGMM Records">
            <a:extLst>
              <a:ext uri="{FF2B5EF4-FFF2-40B4-BE49-F238E27FC236}">
                <a16:creationId xmlns:a16="http://schemas.microsoft.com/office/drawing/2014/main" id="{953C13B1-D029-55E2-C9B2-95A1E661D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" t="7370" r="9123" b="-1058"/>
          <a:stretch/>
        </p:blipFill>
        <p:spPr bwMode="auto">
          <a:xfrm>
            <a:off x="7000078" y="4228272"/>
            <a:ext cx="3732129" cy="2306785"/>
          </a:xfrm>
          <a:custGeom>
            <a:avLst/>
            <a:gdLst>
              <a:gd name="connsiteX0" fmla="*/ 0 w 3732129"/>
              <a:gd name="connsiteY0" fmla="*/ 0 h 2306785"/>
              <a:gd name="connsiteX1" fmla="*/ 495840 w 3732129"/>
              <a:gd name="connsiteY1" fmla="*/ 0 h 2306785"/>
              <a:gd name="connsiteX2" fmla="*/ 917037 w 3732129"/>
              <a:gd name="connsiteY2" fmla="*/ 0 h 2306785"/>
              <a:gd name="connsiteX3" fmla="*/ 1524841 w 3732129"/>
              <a:gd name="connsiteY3" fmla="*/ 0 h 2306785"/>
              <a:gd name="connsiteX4" fmla="*/ 2020681 w 3732129"/>
              <a:gd name="connsiteY4" fmla="*/ 0 h 2306785"/>
              <a:gd name="connsiteX5" fmla="*/ 2516521 w 3732129"/>
              <a:gd name="connsiteY5" fmla="*/ 0 h 2306785"/>
              <a:gd name="connsiteX6" fmla="*/ 3124325 w 3732129"/>
              <a:gd name="connsiteY6" fmla="*/ 0 h 2306785"/>
              <a:gd name="connsiteX7" fmla="*/ 3732129 w 3732129"/>
              <a:gd name="connsiteY7" fmla="*/ 0 h 2306785"/>
              <a:gd name="connsiteX8" fmla="*/ 3732129 w 3732129"/>
              <a:gd name="connsiteY8" fmla="*/ 622832 h 2306785"/>
              <a:gd name="connsiteX9" fmla="*/ 3732129 w 3732129"/>
              <a:gd name="connsiteY9" fmla="*/ 1153393 h 2306785"/>
              <a:gd name="connsiteX10" fmla="*/ 3732129 w 3732129"/>
              <a:gd name="connsiteY10" fmla="*/ 1683953 h 2306785"/>
              <a:gd name="connsiteX11" fmla="*/ 3732129 w 3732129"/>
              <a:gd name="connsiteY11" fmla="*/ 2306785 h 2306785"/>
              <a:gd name="connsiteX12" fmla="*/ 3161646 w 3732129"/>
              <a:gd name="connsiteY12" fmla="*/ 2306785 h 2306785"/>
              <a:gd name="connsiteX13" fmla="*/ 2553843 w 3732129"/>
              <a:gd name="connsiteY13" fmla="*/ 2306785 h 2306785"/>
              <a:gd name="connsiteX14" fmla="*/ 1946039 w 3732129"/>
              <a:gd name="connsiteY14" fmla="*/ 2306785 h 2306785"/>
              <a:gd name="connsiteX15" fmla="*/ 1487520 w 3732129"/>
              <a:gd name="connsiteY15" fmla="*/ 2306785 h 2306785"/>
              <a:gd name="connsiteX16" fmla="*/ 954359 w 3732129"/>
              <a:gd name="connsiteY16" fmla="*/ 2306785 h 2306785"/>
              <a:gd name="connsiteX17" fmla="*/ 0 w 3732129"/>
              <a:gd name="connsiteY17" fmla="*/ 2306785 h 2306785"/>
              <a:gd name="connsiteX18" fmla="*/ 0 w 3732129"/>
              <a:gd name="connsiteY18" fmla="*/ 1730089 h 2306785"/>
              <a:gd name="connsiteX19" fmla="*/ 0 w 3732129"/>
              <a:gd name="connsiteY19" fmla="*/ 1199528 h 2306785"/>
              <a:gd name="connsiteX20" fmla="*/ 0 w 3732129"/>
              <a:gd name="connsiteY20" fmla="*/ 668968 h 2306785"/>
              <a:gd name="connsiteX21" fmla="*/ 0 w 3732129"/>
              <a:gd name="connsiteY21" fmla="*/ 0 h 2306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732129" h="2306785" extrusionOk="0">
                <a:moveTo>
                  <a:pt x="0" y="0"/>
                </a:moveTo>
                <a:cubicBezTo>
                  <a:pt x="107649" y="-23197"/>
                  <a:pt x="310045" y="47651"/>
                  <a:pt x="495840" y="0"/>
                </a:cubicBezTo>
                <a:cubicBezTo>
                  <a:pt x="681635" y="-47651"/>
                  <a:pt x="742288" y="7924"/>
                  <a:pt x="917037" y="0"/>
                </a:cubicBezTo>
                <a:cubicBezTo>
                  <a:pt x="1091786" y="-7924"/>
                  <a:pt x="1355912" y="59023"/>
                  <a:pt x="1524841" y="0"/>
                </a:cubicBezTo>
                <a:cubicBezTo>
                  <a:pt x="1693770" y="-59023"/>
                  <a:pt x="1840559" y="39170"/>
                  <a:pt x="2020681" y="0"/>
                </a:cubicBezTo>
                <a:cubicBezTo>
                  <a:pt x="2200803" y="-39170"/>
                  <a:pt x="2308023" y="51361"/>
                  <a:pt x="2516521" y="0"/>
                </a:cubicBezTo>
                <a:cubicBezTo>
                  <a:pt x="2725019" y="-51361"/>
                  <a:pt x="2873186" y="30757"/>
                  <a:pt x="3124325" y="0"/>
                </a:cubicBezTo>
                <a:cubicBezTo>
                  <a:pt x="3375464" y="-30757"/>
                  <a:pt x="3558315" y="1775"/>
                  <a:pt x="3732129" y="0"/>
                </a:cubicBezTo>
                <a:cubicBezTo>
                  <a:pt x="3749078" y="163384"/>
                  <a:pt x="3682508" y="320613"/>
                  <a:pt x="3732129" y="622832"/>
                </a:cubicBezTo>
                <a:cubicBezTo>
                  <a:pt x="3781750" y="925051"/>
                  <a:pt x="3709885" y="1033222"/>
                  <a:pt x="3732129" y="1153393"/>
                </a:cubicBezTo>
                <a:cubicBezTo>
                  <a:pt x="3754373" y="1273564"/>
                  <a:pt x="3699174" y="1429988"/>
                  <a:pt x="3732129" y="1683953"/>
                </a:cubicBezTo>
                <a:cubicBezTo>
                  <a:pt x="3765084" y="1937918"/>
                  <a:pt x="3668172" y="2147105"/>
                  <a:pt x="3732129" y="2306785"/>
                </a:cubicBezTo>
                <a:cubicBezTo>
                  <a:pt x="3447153" y="2313639"/>
                  <a:pt x="3428333" y="2305977"/>
                  <a:pt x="3161646" y="2306785"/>
                </a:cubicBezTo>
                <a:cubicBezTo>
                  <a:pt x="2894959" y="2307593"/>
                  <a:pt x="2757434" y="2260915"/>
                  <a:pt x="2553843" y="2306785"/>
                </a:cubicBezTo>
                <a:cubicBezTo>
                  <a:pt x="2350252" y="2352655"/>
                  <a:pt x="2077128" y="2294744"/>
                  <a:pt x="1946039" y="2306785"/>
                </a:cubicBezTo>
                <a:cubicBezTo>
                  <a:pt x="1814950" y="2318826"/>
                  <a:pt x="1616499" y="2275100"/>
                  <a:pt x="1487520" y="2306785"/>
                </a:cubicBezTo>
                <a:cubicBezTo>
                  <a:pt x="1358541" y="2338470"/>
                  <a:pt x="1126415" y="2249004"/>
                  <a:pt x="954359" y="2306785"/>
                </a:cubicBezTo>
                <a:cubicBezTo>
                  <a:pt x="782303" y="2364566"/>
                  <a:pt x="297883" y="2274225"/>
                  <a:pt x="0" y="2306785"/>
                </a:cubicBezTo>
                <a:cubicBezTo>
                  <a:pt x="-39162" y="2130331"/>
                  <a:pt x="9320" y="1855692"/>
                  <a:pt x="0" y="1730089"/>
                </a:cubicBezTo>
                <a:cubicBezTo>
                  <a:pt x="-9320" y="1604486"/>
                  <a:pt x="30938" y="1322538"/>
                  <a:pt x="0" y="1199528"/>
                </a:cubicBezTo>
                <a:cubicBezTo>
                  <a:pt x="-30938" y="1076518"/>
                  <a:pt x="60651" y="886761"/>
                  <a:pt x="0" y="668968"/>
                </a:cubicBezTo>
                <a:cubicBezTo>
                  <a:pt x="-60651" y="451175"/>
                  <a:pt x="48619" y="137053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stSLAM: Algorithm for Simultaneous Localization and Mapping | by Stanley  Kim | MLPurdue | Medium">
            <a:extLst>
              <a:ext uri="{FF2B5EF4-FFF2-40B4-BE49-F238E27FC236}">
                <a16:creationId xmlns:a16="http://schemas.microsoft.com/office/drawing/2014/main" id="{A96F30C9-AD5E-6711-D8ED-BE6CFE52F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078" y="967201"/>
            <a:ext cx="3746479" cy="2770980"/>
          </a:xfrm>
          <a:custGeom>
            <a:avLst/>
            <a:gdLst>
              <a:gd name="connsiteX0" fmla="*/ 0 w 3746479"/>
              <a:gd name="connsiteY0" fmla="*/ 0 h 2770980"/>
              <a:gd name="connsiteX1" fmla="*/ 497746 w 3746479"/>
              <a:gd name="connsiteY1" fmla="*/ 0 h 2770980"/>
              <a:gd name="connsiteX2" fmla="*/ 920563 w 3746479"/>
              <a:gd name="connsiteY2" fmla="*/ 0 h 2770980"/>
              <a:gd name="connsiteX3" fmla="*/ 1530704 w 3746479"/>
              <a:gd name="connsiteY3" fmla="*/ 0 h 2770980"/>
              <a:gd name="connsiteX4" fmla="*/ 2028451 w 3746479"/>
              <a:gd name="connsiteY4" fmla="*/ 0 h 2770980"/>
              <a:gd name="connsiteX5" fmla="*/ 2526197 w 3746479"/>
              <a:gd name="connsiteY5" fmla="*/ 0 h 2770980"/>
              <a:gd name="connsiteX6" fmla="*/ 3136338 w 3746479"/>
              <a:gd name="connsiteY6" fmla="*/ 0 h 2770980"/>
              <a:gd name="connsiteX7" fmla="*/ 3746479 w 3746479"/>
              <a:gd name="connsiteY7" fmla="*/ 0 h 2770980"/>
              <a:gd name="connsiteX8" fmla="*/ 3746479 w 3746479"/>
              <a:gd name="connsiteY8" fmla="*/ 609616 h 2770980"/>
              <a:gd name="connsiteX9" fmla="*/ 3746479 w 3746479"/>
              <a:gd name="connsiteY9" fmla="*/ 1108392 h 2770980"/>
              <a:gd name="connsiteX10" fmla="*/ 3746479 w 3746479"/>
              <a:gd name="connsiteY10" fmla="*/ 1607168 h 2770980"/>
              <a:gd name="connsiteX11" fmla="*/ 3746479 w 3746479"/>
              <a:gd name="connsiteY11" fmla="*/ 2161364 h 2770980"/>
              <a:gd name="connsiteX12" fmla="*/ 3746479 w 3746479"/>
              <a:gd name="connsiteY12" fmla="*/ 2770980 h 2770980"/>
              <a:gd name="connsiteX13" fmla="*/ 3323662 w 3746479"/>
              <a:gd name="connsiteY13" fmla="*/ 2770980 h 2770980"/>
              <a:gd name="connsiteX14" fmla="*/ 2713521 w 3746479"/>
              <a:gd name="connsiteY14" fmla="*/ 2770980 h 2770980"/>
              <a:gd name="connsiteX15" fmla="*/ 2253240 w 3746479"/>
              <a:gd name="connsiteY15" fmla="*/ 2770980 h 2770980"/>
              <a:gd name="connsiteX16" fmla="*/ 1718028 w 3746479"/>
              <a:gd name="connsiteY16" fmla="*/ 2770980 h 2770980"/>
              <a:gd name="connsiteX17" fmla="*/ 1107887 w 3746479"/>
              <a:gd name="connsiteY17" fmla="*/ 2770980 h 2770980"/>
              <a:gd name="connsiteX18" fmla="*/ 572676 w 3746479"/>
              <a:gd name="connsiteY18" fmla="*/ 2770980 h 2770980"/>
              <a:gd name="connsiteX19" fmla="*/ 0 w 3746479"/>
              <a:gd name="connsiteY19" fmla="*/ 2770980 h 2770980"/>
              <a:gd name="connsiteX20" fmla="*/ 0 w 3746479"/>
              <a:gd name="connsiteY20" fmla="*/ 2272204 h 2770980"/>
              <a:gd name="connsiteX21" fmla="*/ 0 w 3746479"/>
              <a:gd name="connsiteY21" fmla="*/ 1745717 h 2770980"/>
              <a:gd name="connsiteX22" fmla="*/ 0 w 3746479"/>
              <a:gd name="connsiteY22" fmla="*/ 1136102 h 2770980"/>
              <a:gd name="connsiteX23" fmla="*/ 0 w 3746479"/>
              <a:gd name="connsiteY23" fmla="*/ 581906 h 2770980"/>
              <a:gd name="connsiteX24" fmla="*/ 0 w 3746479"/>
              <a:gd name="connsiteY24" fmla="*/ 0 h 277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6479" h="2770980" extrusionOk="0">
                <a:moveTo>
                  <a:pt x="0" y="0"/>
                </a:moveTo>
                <a:cubicBezTo>
                  <a:pt x="239490" y="-33728"/>
                  <a:pt x="362027" y="10169"/>
                  <a:pt x="497746" y="0"/>
                </a:cubicBezTo>
                <a:cubicBezTo>
                  <a:pt x="633465" y="-10169"/>
                  <a:pt x="738210" y="43808"/>
                  <a:pt x="920563" y="0"/>
                </a:cubicBezTo>
                <a:cubicBezTo>
                  <a:pt x="1102916" y="-43808"/>
                  <a:pt x="1332959" y="38274"/>
                  <a:pt x="1530704" y="0"/>
                </a:cubicBezTo>
                <a:cubicBezTo>
                  <a:pt x="1728449" y="-38274"/>
                  <a:pt x="1851067" y="57937"/>
                  <a:pt x="2028451" y="0"/>
                </a:cubicBezTo>
                <a:cubicBezTo>
                  <a:pt x="2205835" y="-57937"/>
                  <a:pt x="2422537" y="18191"/>
                  <a:pt x="2526197" y="0"/>
                </a:cubicBezTo>
                <a:cubicBezTo>
                  <a:pt x="2629857" y="-18191"/>
                  <a:pt x="2967188" y="49862"/>
                  <a:pt x="3136338" y="0"/>
                </a:cubicBezTo>
                <a:cubicBezTo>
                  <a:pt x="3305488" y="-49862"/>
                  <a:pt x="3501839" y="40745"/>
                  <a:pt x="3746479" y="0"/>
                </a:cubicBezTo>
                <a:cubicBezTo>
                  <a:pt x="3776747" y="133364"/>
                  <a:pt x="3727877" y="377829"/>
                  <a:pt x="3746479" y="609616"/>
                </a:cubicBezTo>
                <a:cubicBezTo>
                  <a:pt x="3765081" y="841403"/>
                  <a:pt x="3726845" y="883177"/>
                  <a:pt x="3746479" y="1108392"/>
                </a:cubicBezTo>
                <a:cubicBezTo>
                  <a:pt x="3766113" y="1333607"/>
                  <a:pt x="3735908" y="1376125"/>
                  <a:pt x="3746479" y="1607168"/>
                </a:cubicBezTo>
                <a:cubicBezTo>
                  <a:pt x="3757050" y="1838211"/>
                  <a:pt x="3703338" y="1910184"/>
                  <a:pt x="3746479" y="2161364"/>
                </a:cubicBezTo>
                <a:cubicBezTo>
                  <a:pt x="3789620" y="2412544"/>
                  <a:pt x="3702458" y="2523791"/>
                  <a:pt x="3746479" y="2770980"/>
                </a:cubicBezTo>
                <a:cubicBezTo>
                  <a:pt x="3624048" y="2806791"/>
                  <a:pt x="3508579" y="2746509"/>
                  <a:pt x="3323662" y="2770980"/>
                </a:cubicBezTo>
                <a:cubicBezTo>
                  <a:pt x="3138745" y="2795451"/>
                  <a:pt x="2955280" y="2718432"/>
                  <a:pt x="2713521" y="2770980"/>
                </a:cubicBezTo>
                <a:cubicBezTo>
                  <a:pt x="2471762" y="2823528"/>
                  <a:pt x="2445662" y="2729074"/>
                  <a:pt x="2253240" y="2770980"/>
                </a:cubicBezTo>
                <a:cubicBezTo>
                  <a:pt x="2060818" y="2812886"/>
                  <a:pt x="1853054" y="2732211"/>
                  <a:pt x="1718028" y="2770980"/>
                </a:cubicBezTo>
                <a:cubicBezTo>
                  <a:pt x="1583002" y="2809749"/>
                  <a:pt x="1346570" y="2767846"/>
                  <a:pt x="1107887" y="2770980"/>
                </a:cubicBezTo>
                <a:cubicBezTo>
                  <a:pt x="869204" y="2774114"/>
                  <a:pt x="713748" y="2757399"/>
                  <a:pt x="572676" y="2770980"/>
                </a:cubicBezTo>
                <a:cubicBezTo>
                  <a:pt x="431604" y="2784561"/>
                  <a:pt x="150560" y="2742766"/>
                  <a:pt x="0" y="2770980"/>
                </a:cubicBezTo>
                <a:cubicBezTo>
                  <a:pt x="-33094" y="2579562"/>
                  <a:pt x="25105" y="2394045"/>
                  <a:pt x="0" y="2272204"/>
                </a:cubicBezTo>
                <a:cubicBezTo>
                  <a:pt x="-25105" y="2150363"/>
                  <a:pt x="49648" y="1930686"/>
                  <a:pt x="0" y="1745717"/>
                </a:cubicBezTo>
                <a:cubicBezTo>
                  <a:pt x="-49648" y="1560748"/>
                  <a:pt x="58611" y="1313588"/>
                  <a:pt x="0" y="1136102"/>
                </a:cubicBezTo>
                <a:cubicBezTo>
                  <a:pt x="-58611" y="958616"/>
                  <a:pt x="13978" y="762032"/>
                  <a:pt x="0" y="581906"/>
                </a:cubicBezTo>
                <a:cubicBezTo>
                  <a:pt x="-13978" y="401780"/>
                  <a:pt x="18390" y="175562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622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8AA82-7BE2-4AA3-3D95-E858AA2C3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177C86D-9678-2C44-DFC6-838C50B48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3368185-D6BD-D11F-87B3-F689F18B4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F3777A1-4D6D-0137-677D-C8A09A845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with Point Clouds (e.g., LiDAR)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77BFB5-6538-90EC-5C2A-EC7B81B80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49" y="1690217"/>
            <a:ext cx="4814086" cy="37605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A6B7F1-B5D3-1D6E-FCD8-6D0A9E7A96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3137" t="-4331" r="-3025" b="-4006"/>
          <a:stretch/>
        </p:blipFill>
        <p:spPr>
          <a:xfrm>
            <a:off x="6338180" y="1267596"/>
            <a:ext cx="3647872" cy="3229583"/>
          </a:xfrm>
          <a:custGeom>
            <a:avLst/>
            <a:gdLst>
              <a:gd name="connsiteX0" fmla="*/ 0 w 3647872"/>
              <a:gd name="connsiteY0" fmla="*/ 0 h 3229583"/>
              <a:gd name="connsiteX1" fmla="*/ 557603 w 3647872"/>
              <a:gd name="connsiteY1" fmla="*/ 0 h 3229583"/>
              <a:gd name="connsiteX2" fmla="*/ 969292 w 3647872"/>
              <a:gd name="connsiteY2" fmla="*/ 0 h 3229583"/>
              <a:gd name="connsiteX3" fmla="*/ 1453938 w 3647872"/>
              <a:gd name="connsiteY3" fmla="*/ 0 h 3229583"/>
              <a:gd name="connsiteX4" fmla="*/ 2048020 w 3647872"/>
              <a:gd name="connsiteY4" fmla="*/ 0 h 3229583"/>
              <a:gd name="connsiteX5" fmla="*/ 2569144 w 3647872"/>
              <a:gd name="connsiteY5" fmla="*/ 0 h 3229583"/>
              <a:gd name="connsiteX6" fmla="*/ 3126747 w 3647872"/>
              <a:gd name="connsiteY6" fmla="*/ 0 h 3229583"/>
              <a:gd name="connsiteX7" fmla="*/ 3647872 w 3647872"/>
              <a:gd name="connsiteY7" fmla="*/ 0 h 3229583"/>
              <a:gd name="connsiteX8" fmla="*/ 3647872 w 3647872"/>
              <a:gd name="connsiteY8" fmla="*/ 538264 h 3229583"/>
              <a:gd name="connsiteX9" fmla="*/ 3647872 w 3647872"/>
              <a:gd name="connsiteY9" fmla="*/ 1108823 h 3229583"/>
              <a:gd name="connsiteX10" fmla="*/ 3647872 w 3647872"/>
              <a:gd name="connsiteY10" fmla="*/ 1582496 h 3229583"/>
              <a:gd name="connsiteX11" fmla="*/ 3647872 w 3647872"/>
              <a:gd name="connsiteY11" fmla="*/ 2023872 h 3229583"/>
              <a:gd name="connsiteX12" fmla="*/ 3647872 w 3647872"/>
              <a:gd name="connsiteY12" fmla="*/ 2497544 h 3229583"/>
              <a:gd name="connsiteX13" fmla="*/ 3647872 w 3647872"/>
              <a:gd name="connsiteY13" fmla="*/ 3229583 h 3229583"/>
              <a:gd name="connsiteX14" fmla="*/ 3126747 w 3647872"/>
              <a:gd name="connsiteY14" fmla="*/ 3229583 h 3229583"/>
              <a:gd name="connsiteX15" fmla="*/ 2605623 w 3647872"/>
              <a:gd name="connsiteY15" fmla="*/ 3229583 h 3229583"/>
              <a:gd name="connsiteX16" fmla="*/ 2157456 w 3647872"/>
              <a:gd name="connsiteY16" fmla="*/ 3229583 h 3229583"/>
              <a:gd name="connsiteX17" fmla="*/ 1636331 w 3647872"/>
              <a:gd name="connsiteY17" fmla="*/ 3229583 h 3229583"/>
              <a:gd name="connsiteX18" fmla="*/ 1115207 w 3647872"/>
              <a:gd name="connsiteY18" fmla="*/ 3229583 h 3229583"/>
              <a:gd name="connsiteX19" fmla="*/ 594082 w 3647872"/>
              <a:gd name="connsiteY19" fmla="*/ 3229583 h 3229583"/>
              <a:gd name="connsiteX20" fmla="*/ 0 w 3647872"/>
              <a:gd name="connsiteY20" fmla="*/ 3229583 h 3229583"/>
              <a:gd name="connsiteX21" fmla="*/ 0 w 3647872"/>
              <a:gd name="connsiteY21" fmla="*/ 2723615 h 3229583"/>
              <a:gd name="connsiteX22" fmla="*/ 0 w 3647872"/>
              <a:gd name="connsiteY22" fmla="*/ 2185351 h 3229583"/>
              <a:gd name="connsiteX23" fmla="*/ 0 w 3647872"/>
              <a:gd name="connsiteY23" fmla="*/ 1614792 h 3229583"/>
              <a:gd name="connsiteX24" fmla="*/ 0 w 3647872"/>
              <a:gd name="connsiteY24" fmla="*/ 1044232 h 3229583"/>
              <a:gd name="connsiteX25" fmla="*/ 0 w 3647872"/>
              <a:gd name="connsiteY25" fmla="*/ 473672 h 3229583"/>
              <a:gd name="connsiteX26" fmla="*/ 0 w 3647872"/>
              <a:gd name="connsiteY26" fmla="*/ 0 h 322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47872" h="3229583" fill="none" extrusionOk="0">
                <a:moveTo>
                  <a:pt x="0" y="0"/>
                </a:moveTo>
                <a:cubicBezTo>
                  <a:pt x="129642" y="-26783"/>
                  <a:pt x="401875" y="26020"/>
                  <a:pt x="557603" y="0"/>
                </a:cubicBezTo>
                <a:cubicBezTo>
                  <a:pt x="713331" y="-26020"/>
                  <a:pt x="845466" y="41585"/>
                  <a:pt x="969292" y="0"/>
                </a:cubicBezTo>
                <a:cubicBezTo>
                  <a:pt x="1093118" y="-41585"/>
                  <a:pt x="1240103" y="15847"/>
                  <a:pt x="1453938" y="0"/>
                </a:cubicBezTo>
                <a:cubicBezTo>
                  <a:pt x="1667773" y="-15847"/>
                  <a:pt x="1752441" y="9904"/>
                  <a:pt x="2048020" y="0"/>
                </a:cubicBezTo>
                <a:cubicBezTo>
                  <a:pt x="2343599" y="-9904"/>
                  <a:pt x="2406872" y="17896"/>
                  <a:pt x="2569144" y="0"/>
                </a:cubicBezTo>
                <a:cubicBezTo>
                  <a:pt x="2731416" y="-17896"/>
                  <a:pt x="2932067" y="48740"/>
                  <a:pt x="3126747" y="0"/>
                </a:cubicBezTo>
                <a:cubicBezTo>
                  <a:pt x="3321427" y="-48740"/>
                  <a:pt x="3391703" y="25335"/>
                  <a:pt x="3647872" y="0"/>
                </a:cubicBezTo>
                <a:cubicBezTo>
                  <a:pt x="3700710" y="214917"/>
                  <a:pt x="3638632" y="314240"/>
                  <a:pt x="3647872" y="538264"/>
                </a:cubicBezTo>
                <a:cubicBezTo>
                  <a:pt x="3657112" y="762288"/>
                  <a:pt x="3582556" y="945286"/>
                  <a:pt x="3647872" y="1108823"/>
                </a:cubicBezTo>
                <a:cubicBezTo>
                  <a:pt x="3713188" y="1272360"/>
                  <a:pt x="3631738" y="1352671"/>
                  <a:pt x="3647872" y="1582496"/>
                </a:cubicBezTo>
                <a:cubicBezTo>
                  <a:pt x="3664006" y="1812321"/>
                  <a:pt x="3624795" y="1846607"/>
                  <a:pt x="3647872" y="2023872"/>
                </a:cubicBezTo>
                <a:cubicBezTo>
                  <a:pt x="3670949" y="2201137"/>
                  <a:pt x="3636604" y="2271255"/>
                  <a:pt x="3647872" y="2497544"/>
                </a:cubicBezTo>
                <a:cubicBezTo>
                  <a:pt x="3659140" y="2723833"/>
                  <a:pt x="3647120" y="2939578"/>
                  <a:pt x="3647872" y="3229583"/>
                </a:cubicBezTo>
                <a:cubicBezTo>
                  <a:pt x="3396687" y="3269822"/>
                  <a:pt x="3306547" y="3218090"/>
                  <a:pt x="3126747" y="3229583"/>
                </a:cubicBezTo>
                <a:cubicBezTo>
                  <a:pt x="2946947" y="3241076"/>
                  <a:pt x="2730772" y="3224861"/>
                  <a:pt x="2605623" y="3229583"/>
                </a:cubicBezTo>
                <a:cubicBezTo>
                  <a:pt x="2480474" y="3234305"/>
                  <a:pt x="2284736" y="3223865"/>
                  <a:pt x="2157456" y="3229583"/>
                </a:cubicBezTo>
                <a:cubicBezTo>
                  <a:pt x="2030176" y="3235301"/>
                  <a:pt x="1835581" y="3224900"/>
                  <a:pt x="1636331" y="3229583"/>
                </a:cubicBezTo>
                <a:cubicBezTo>
                  <a:pt x="1437081" y="3234266"/>
                  <a:pt x="1222865" y="3183664"/>
                  <a:pt x="1115207" y="3229583"/>
                </a:cubicBezTo>
                <a:cubicBezTo>
                  <a:pt x="1007549" y="3275502"/>
                  <a:pt x="757857" y="3199170"/>
                  <a:pt x="594082" y="3229583"/>
                </a:cubicBezTo>
                <a:cubicBezTo>
                  <a:pt x="430307" y="3259996"/>
                  <a:pt x="198057" y="3220030"/>
                  <a:pt x="0" y="3229583"/>
                </a:cubicBezTo>
                <a:cubicBezTo>
                  <a:pt x="-57157" y="3127339"/>
                  <a:pt x="24063" y="2905481"/>
                  <a:pt x="0" y="2723615"/>
                </a:cubicBezTo>
                <a:cubicBezTo>
                  <a:pt x="-24063" y="2541749"/>
                  <a:pt x="21389" y="2335584"/>
                  <a:pt x="0" y="2185351"/>
                </a:cubicBezTo>
                <a:cubicBezTo>
                  <a:pt x="-21389" y="2035118"/>
                  <a:pt x="23538" y="1824037"/>
                  <a:pt x="0" y="1614792"/>
                </a:cubicBezTo>
                <a:cubicBezTo>
                  <a:pt x="-23538" y="1405547"/>
                  <a:pt x="9938" y="1177430"/>
                  <a:pt x="0" y="1044232"/>
                </a:cubicBezTo>
                <a:cubicBezTo>
                  <a:pt x="-9938" y="911034"/>
                  <a:pt x="55021" y="637802"/>
                  <a:pt x="0" y="473672"/>
                </a:cubicBezTo>
                <a:cubicBezTo>
                  <a:pt x="-55021" y="309542"/>
                  <a:pt x="31916" y="133236"/>
                  <a:pt x="0" y="0"/>
                </a:cubicBezTo>
                <a:close/>
              </a:path>
              <a:path w="3647872" h="3229583" stroke="0" extrusionOk="0">
                <a:moveTo>
                  <a:pt x="0" y="0"/>
                </a:moveTo>
                <a:cubicBezTo>
                  <a:pt x="212795" y="-18389"/>
                  <a:pt x="344211" y="2270"/>
                  <a:pt x="484646" y="0"/>
                </a:cubicBezTo>
                <a:cubicBezTo>
                  <a:pt x="625081" y="-2270"/>
                  <a:pt x="736255" y="8860"/>
                  <a:pt x="896334" y="0"/>
                </a:cubicBezTo>
                <a:cubicBezTo>
                  <a:pt x="1056413" y="-8860"/>
                  <a:pt x="1307322" y="66950"/>
                  <a:pt x="1490416" y="0"/>
                </a:cubicBezTo>
                <a:cubicBezTo>
                  <a:pt x="1673510" y="-66950"/>
                  <a:pt x="1787485" y="46987"/>
                  <a:pt x="1975062" y="0"/>
                </a:cubicBezTo>
                <a:cubicBezTo>
                  <a:pt x="2162639" y="-46987"/>
                  <a:pt x="2341830" y="36964"/>
                  <a:pt x="2459708" y="0"/>
                </a:cubicBezTo>
                <a:cubicBezTo>
                  <a:pt x="2577586" y="-36964"/>
                  <a:pt x="2878091" y="37911"/>
                  <a:pt x="3053790" y="0"/>
                </a:cubicBezTo>
                <a:cubicBezTo>
                  <a:pt x="3229489" y="-37911"/>
                  <a:pt x="3355517" y="51847"/>
                  <a:pt x="3647872" y="0"/>
                </a:cubicBezTo>
                <a:cubicBezTo>
                  <a:pt x="3698423" y="278258"/>
                  <a:pt x="3580165" y="377783"/>
                  <a:pt x="3647872" y="602855"/>
                </a:cubicBezTo>
                <a:cubicBezTo>
                  <a:pt x="3715579" y="827928"/>
                  <a:pt x="3600247" y="965808"/>
                  <a:pt x="3647872" y="1076528"/>
                </a:cubicBezTo>
                <a:cubicBezTo>
                  <a:pt x="3695497" y="1187248"/>
                  <a:pt x="3624387" y="1434310"/>
                  <a:pt x="3647872" y="1550200"/>
                </a:cubicBezTo>
                <a:cubicBezTo>
                  <a:pt x="3671357" y="1666090"/>
                  <a:pt x="3586693" y="1973985"/>
                  <a:pt x="3647872" y="2088464"/>
                </a:cubicBezTo>
                <a:cubicBezTo>
                  <a:pt x="3709051" y="2202943"/>
                  <a:pt x="3603704" y="2500331"/>
                  <a:pt x="3647872" y="2659023"/>
                </a:cubicBezTo>
                <a:cubicBezTo>
                  <a:pt x="3692040" y="2817715"/>
                  <a:pt x="3592612" y="3108813"/>
                  <a:pt x="3647872" y="3229583"/>
                </a:cubicBezTo>
                <a:cubicBezTo>
                  <a:pt x="3441814" y="3271179"/>
                  <a:pt x="3350352" y="3207447"/>
                  <a:pt x="3126747" y="3229583"/>
                </a:cubicBezTo>
                <a:cubicBezTo>
                  <a:pt x="2903143" y="3251719"/>
                  <a:pt x="2874306" y="3206829"/>
                  <a:pt x="2678580" y="3229583"/>
                </a:cubicBezTo>
                <a:cubicBezTo>
                  <a:pt x="2482854" y="3252337"/>
                  <a:pt x="2320522" y="3222316"/>
                  <a:pt x="2157456" y="3229583"/>
                </a:cubicBezTo>
                <a:cubicBezTo>
                  <a:pt x="1994390" y="3236850"/>
                  <a:pt x="1808200" y="3187592"/>
                  <a:pt x="1563374" y="3229583"/>
                </a:cubicBezTo>
                <a:cubicBezTo>
                  <a:pt x="1318548" y="3271574"/>
                  <a:pt x="1152243" y="3187508"/>
                  <a:pt x="1042249" y="3229583"/>
                </a:cubicBezTo>
                <a:cubicBezTo>
                  <a:pt x="932256" y="3271658"/>
                  <a:pt x="799229" y="3189068"/>
                  <a:pt x="630561" y="3229583"/>
                </a:cubicBezTo>
                <a:cubicBezTo>
                  <a:pt x="461893" y="3270098"/>
                  <a:pt x="235796" y="3197178"/>
                  <a:pt x="0" y="3229583"/>
                </a:cubicBezTo>
                <a:cubicBezTo>
                  <a:pt x="-16268" y="2938336"/>
                  <a:pt x="31366" y="2778111"/>
                  <a:pt x="0" y="2626728"/>
                </a:cubicBezTo>
                <a:cubicBezTo>
                  <a:pt x="-31366" y="2475345"/>
                  <a:pt x="53458" y="2291450"/>
                  <a:pt x="0" y="2023872"/>
                </a:cubicBezTo>
                <a:cubicBezTo>
                  <a:pt x="-53458" y="1756294"/>
                  <a:pt x="25048" y="1627109"/>
                  <a:pt x="0" y="1485608"/>
                </a:cubicBezTo>
                <a:cubicBezTo>
                  <a:pt x="-25048" y="1344107"/>
                  <a:pt x="53621" y="1086671"/>
                  <a:pt x="0" y="979640"/>
                </a:cubicBezTo>
                <a:cubicBezTo>
                  <a:pt x="-53621" y="872609"/>
                  <a:pt x="28095" y="659337"/>
                  <a:pt x="0" y="538264"/>
                </a:cubicBezTo>
                <a:cubicBezTo>
                  <a:pt x="-28095" y="417191"/>
                  <a:pt x="44512" y="121293"/>
                  <a:pt x="0" y="0"/>
                </a:cubicBezTo>
                <a:close/>
              </a:path>
            </a:pathLst>
          </a:custGeom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4E905D-D7B0-67DD-52BE-712899097B7B}"/>
              </a:ext>
            </a:extLst>
          </p:cNvPr>
          <p:cNvSpPr txBox="1"/>
          <p:nvPr/>
        </p:nvSpPr>
        <p:spPr>
          <a:xfrm>
            <a:off x="206650" y="5314057"/>
            <a:ext cx="39255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Hector SLAM: </a:t>
            </a:r>
          </a:p>
          <a:p>
            <a:r>
              <a:rPr lang="en-US" sz="2000" dirty="0"/>
              <a:t>common for small LiDAR robots (e.g., TurtleBot)</a:t>
            </a:r>
          </a:p>
          <a:p>
            <a:endParaRPr lang="en-US" sz="2000" b="1" dirty="0"/>
          </a:p>
        </p:txBody>
      </p:sp>
      <p:pic>
        <p:nvPicPr>
          <p:cNvPr id="1028" name="Picture 4" descr="First steps with the ROS Navigation Stack">
            <a:extLst>
              <a:ext uri="{FF2B5EF4-FFF2-40B4-BE49-F238E27FC236}">
                <a16:creationId xmlns:a16="http://schemas.microsoft.com/office/drawing/2014/main" id="{D8D66FC0-33FF-ED84-8F40-F8C8F3414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625" y="4612448"/>
            <a:ext cx="3716983" cy="2090803"/>
          </a:xfrm>
          <a:custGeom>
            <a:avLst/>
            <a:gdLst>
              <a:gd name="connsiteX0" fmla="*/ 0 w 3716983"/>
              <a:gd name="connsiteY0" fmla="*/ 0 h 2090803"/>
              <a:gd name="connsiteX1" fmla="*/ 493828 w 3716983"/>
              <a:gd name="connsiteY1" fmla="*/ 0 h 2090803"/>
              <a:gd name="connsiteX2" fmla="*/ 913316 w 3716983"/>
              <a:gd name="connsiteY2" fmla="*/ 0 h 2090803"/>
              <a:gd name="connsiteX3" fmla="*/ 1518653 w 3716983"/>
              <a:gd name="connsiteY3" fmla="*/ 0 h 2090803"/>
              <a:gd name="connsiteX4" fmla="*/ 2012481 w 3716983"/>
              <a:gd name="connsiteY4" fmla="*/ 0 h 2090803"/>
              <a:gd name="connsiteX5" fmla="*/ 2506309 w 3716983"/>
              <a:gd name="connsiteY5" fmla="*/ 0 h 2090803"/>
              <a:gd name="connsiteX6" fmla="*/ 3111646 w 3716983"/>
              <a:gd name="connsiteY6" fmla="*/ 0 h 2090803"/>
              <a:gd name="connsiteX7" fmla="*/ 3716983 w 3716983"/>
              <a:gd name="connsiteY7" fmla="*/ 0 h 2090803"/>
              <a:gd name="connsiteX8" fmla="*/ 3716983 w 3716983"/>
              <a:gd name="connsiteY8" fmla="*/ 564517 h 2090803"/>
              <a:gd name="connsiteX9" fmla="*/ 3716983 w 3716983"/>
              <a:gd name="connsiteY9" fmla="*/ 1045402 h 2090803"/>
              <a:gd name="connsiteX10" fmla="*/ 3716983 w 3716983"/>
              <a:gd name="connsiteY10" fmla="*/ 1526286 h 2090803"/>
              <a:gd name="connsiteX11" fmla="*/ 3716983 w 3716983"/>
              <a:gd name="connsiteY11" fmla="*/ 2090803 h 2090803"/>
              <a:gd name="connsiteX12" fmla="*/ 3148816 w 3716983"/>
              <a:gd name="connsiteY12" fmla="*/ 2090803 h 2090803"/>
              <a:gd name="connsiteX13" fmla="*/ 2543478 w 3716983"/>
              <a:gd name="connsiteY13" fmla="*/ 2090803 h 2090803"/>
              <a:gd name="connsiteX14" fmla="*/ 1938141 w 3716983"/>
              <a:gd name="connsiteY14" fmla="*/ 2090803 h 2090803"/>
              <a:gd name="connsiteX15" fmla="*/ 1481483 w 3716983"/>
              <a:gd name="connsiteY15" fmla="*/ 2090803 h 2090803"/>
              <a:gd name="connsiteX16" fmla="*/ 950486 w 3716983"/>
              <a:gd name="connsiteY16" fmla="*/ 2090803 h 2090803"/>
              <a:gd name="connsiteX17" fmla="*/ 0 w 3716983"/>
              <a:gd name="connsiteY17" fmla="*/ 2090803 h 2090803"/>
              <a:gd name="connsiteX18" fmla="*/ 0 w 3716983"/>
              <a:gd name="connsiteY18" fmla="*/ 1568102 h 2090803"/>
              <a:gd name="connsiteX19" fmla="*/ 0 w 3716983"/>
              <a:gd name="connsiteY19" fmla="*/ 1087218 h 2090803"/>
              <a:gd name="connsiteX20" fmla="*/ 0 w 3716983"/>
              <a:gd name="connsiteY20" fmla="*/ 606333 h 2090803"/>
              <a:gd name="connsiteX21" fmla="*/ 0 w 3716983"/>
              <a:gd name="connsiteY21" fmla="*/ 0 h 209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716983" h="2090803" extrusionOk="0">
                <a:moveTo>
                  <a:pt x="0" y="0"/>
                </a:moveTo>
                <a:cubicBezTo>
                  <a:pt x="133164" y="-7401"/>
                  <a:pt x="357030" y="24529"/>
                  <a:pt x="493828" y="0"/>
                </a:cubicBezTo>
                <a:cubicBezTo>
                  <a:pt x="630626" y="-24529"/>
                  <a:pt x="764343" y="19980"/>
                  <a:pt x="913316" y="0"/>
                </a:cubicBezTo>
                <a:cubicBezTo>
                  <a:pt x="1062289" y="-19980"/>
                  <a:pt x="1388886" y="36817"/>
                  <a:pt x="1518653" y="0"/>
                </a:cubicBezTo>
                <a:cubicBezTo>
                  <a:pt x="1648420" y="-36817"/>
                  <a:pt x="1880882" y="23128"/>
                  <a:pt x="2012481" y="0"/>
                </a:cubicBezTo>
                <a:cubicBezTo>
                  <a:pt x="2144080" y="-23128"/>
                  <a:pt x="2294951" y="19895"/>
                  <a:pt x="2506309" y="0"/>
                </a:cubicBezTo>
                <a:cubicBezTo>
                  <a:pt x="2717667" y="-19895"/>
                  <a:pt x="2861180" y="178"/>
                  <a:pt x="3111646" y="0"/>
                </a:cubicBezTo>
                <a:cubicBezTo>
                  <a:pt x="3362112" y="-178"/>
                  <a:pt x="3456698" y="35622"/>
                  <a:pt x="3716983" y="0"/>
                </a:cubicBezTo>
                <a:cubicBezTo>
                  <a:pt x="3764616" y="144783"/>
                  <a:pt x="3654113" y="319124"/>
                  <a:pt x="3716983" y="564517"/>
                </a:cubicBezTo>
                <a:cubicBezTo>
                  <a:pt x="3779853" y="809910"/>
                  <a:pt x="3690599" y="932092"/>
                  <a:pt x="3716983" y="1045402"/>
                </a:cubicBezTo>
                <a:cubicBezTo>
                  <a:pt x="3743367" y="1158712"/>
                  <a:pt x="3673683" y="1320060"/>
                  <a:pt x="3716983" y="1526286"/>
                </a:cubicBezTo>
                <a:cubicBezTo>
                  <a:pt x="3760283" y="1732512"/>
                  <a:pt x="3661267" y="1936603"/>
                  <a:pt x="3716983" y="2090803"/>
                </a:cubicBezTo>
                <a:cubicBezTo>
                  <a:pt x="3514203" y="2137935"/>
                  <a:pt x="3280690" y="2063385"/>
                  <a:pt x="3148816" y="2090803"/>
                </a:cubicBezTo>
                <a:cubicBezTo>
                  <a:pt x="3016942" y="2118221"/>
                  <a:pt x="2705246" y="2043152"/>
                  <a:pt x="2543478" y="2090803"/>
                </a:cubicBezTo>
                <a:cubicBezTo>
                  <a:pt x="2381710" y="2138454"/>
                  <a:pt x="2235634" y="2050034"/>
                  <a:pt x="1938141" y="2090803"/>
                </a:cubicBezTo>
                <a:cubicBezTo>
                  <a:pt x="1640648" y="2131572"/>
                  <a:pt x="1640333" y="2080444"/>
                  <a:pt x="1481483" y="2090803"/>
                </a:cubicBezTo>
                <a:cubicBezTo>
                  <a:pt x="1322633" y="2101162"/>
                  <a:pt x="1058250" y="2090154"/>
                  <a:pt x="950486" y="2090803"/>
                </a:cubicBezTo>
                <a:cubicBezTo>
                  <a:pt x="842722" y="2091452"/>
                  <a:pt x="364547" y="1998215"/>
                  <a:pt x="0" y="2090803"/>
                </a:cubicBezTo>
                <a:cubicBezTo>
                  <a:pt x="-60463" y="1956135"/>
                  <a:pt x="15741" y="1718940"/>
                  <a:pt x="0" y="1568102"/>
                </a:cubicBezTo>
                <a:cubicBezTo>
                  <a:pt x="-15741" y="1417264"/>
                  <a:pt x="16533" y="1267734"/>
                  <a:pt x="0" y="1087218"/>
                </a:cubicBezTo>
                <a:cubicBezTo>
                  <a:pt x="-16533" y="906702"/>
                  <a:pt x="21104" y="716950"/>
                  <a:pt x="0" y="606333"/>
                </a:cubicBezTo>
                <a:cubicBezTo>
                  <a:pt x="-21104" y="495717"/>
                  <a:pt x="54881" y="139019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D821D66-9C39-A948-C7DE-807AD266C54E}"/>
              </a:ext>
            </a:extLst>
          </p:cNvPr>
          <p:cNvCxnSpPr>
            <a:cxnSpLocks/>
          </p:cNvCxnSpPr>
          <p:nvPr/>
        </p:nvCxnSpPr>
        <p:spPr bwMode="auto">
          <a:xfrm flipV="1">
            <a:off x="2937753" y="1404534"/>
            <a:ext cx="3297677" cy="117329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40359D-37B4-54C0-355F-7698AD6B596E}"/>
              </a:ext>
            </a:extLst>
          </p:cNvPr>
          <p:cNvCxnSpPr>
            <a:cxnSpLocks/>
          </p:cNvCxnSpPr>
          <p:nvPr/>
        </p:nvCxnSpPr>
        <p:spPr bwMode="auto">
          <a:xfrm>
            <a:off x="4144167" y="2864764"/>
            <a:ext cx="2091263" cy="230301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ysDot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88877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84A54-7C5A-8DFC-C304-834875760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D6ACC24-22D2-3850-BC05-167538918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056A808-3E01-051F-EC89-BAA4A508F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9669774-129F-7DD1-C7A2-C42EACBCAC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with Point Clouds (e.g., LiDAR)</a:t>
            </a:r>
          </a:p>
        </p:txBody>
      </p:sp>
      <p:pic>
        <p:nvPicPr>
          <p:cNvPr id="2" name="Online Media 1" descr="Particle Filters | Robot Localization">
            <a:hlinkClick r:id="" action="ppaction://media"/>
            <a:extLst>
              <a:ext uri="{FF2B5EF4-FFF2-40B4-BE49-F238E27FC236}">
                <a16:creationId xmlns:a16="http://schemas.microsoft.com/office/drawing/2014/main" id="{753147DA-C677-F3E7-72DB-B45504BCE24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9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84A54-7C5A-8DFC-C304-834875760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D6ACC24-22D2-3850-BC05-167538918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056A808-3E01-051F-EC89-BAA4A508F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9669774-129F-7DD1-C7A2-C42EACBCAC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Graph SLAM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664C2-1147-91AF-85AC-1E594730AC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057" y="1341064"/>
            <a:ext cx="5910943" cy="5341097"/>
          </a:xfrm>
          <a:custGeom>
            <a:avLst/>
            <a:gdLst>
              <a:gd name="connsiteX0" fmla="*/ 0 w 5910943"/>
              <a:gd name="connsiteY0" fmla="*/ 0 h 5341097"/>
              <a:gd name="connsiteX1" fmla="*/ 413766 w 5910943"/>
              <a:gd name="connsiteY1" fmla="*/ 0 h 5341097"/>
              <a:gd name="connsiteX2" fmla="*/ 1063970 w 5910943"/>
              <a:gd name="connsiteY2" fmla="*/ 0 h 5341097"/>
              <a:gd name="connsiteX3" fmla="*/ 1477736 w 5910943"/>
              <a:gd name="connsiteY3" fmla="*/ 0 h 5341097"/>
              <a:gd name="connsiteX4" fmla="*/ 1891502 w 5910943"/>
              <a:gd name="connsiteY4" fmla="*/ 0 h 5341097"/>
              <a:gd name="connsiteX5" fmla="*/ 2600815 w 5910943"/>
              <a:gd name="connsiteY5" fmla="*/ 0 h 5341097"/>
              <a:gd name="connsiteX6" fmla="*/ 3191909 w 5910943"/>
              <a:gd name="connsiteY6" fmla="*/ 0 h 5341097"/>
              <a:gd name="connsiteX7" fmla="*/ 3605675 w 5910943"/>
              <a:gd name="connsiteY7" fmla="*/ 0 h 5341097"/>
              <a:gd name="connsiteX8" fmla="*/ 4196770 w 5910943"/>
              <a:gd name="connsiteY8" fmla="*/ 0 h 5341097"/>
              <a:gd name="connsiteX9" fmla="*/ 4906083 w 5910943"/>
              <a:gd name="connsiteY9" fmla="*/ 0 h 5341097"/>
              <a:gd name="connsiteX10" fmla="*/ 5910943 w 5910943"/>
              <a:gd name="connsiteY10" fmla="*/ 0 h 5341097"/>
              <a:gd name="connsiteX11" fmla="*/ 5910943 w 5910943"/>
              <a:gd name="connsiteY11" fmla="*/ 540044 h 5341097"/>
              <a:gd name="connsiteX12" fmla="*/ 5910943 w 5910943"/>
              <a:gd name="connsiteY12" fmla="*/ 973267 h 5341097"/>
              <a:gd name="connsiteX13" fmla="*/ 5910943 w 5910943"/>
              <a:gd name="connsiteY13" fmla="*/ 1673544 h 5341097"/>
              <a:gd name="connsiteX14" fmla="*/ 5910943 w 5910943"/>
              <a:gd name="connsiteY14" fmla="*/ 2266999 h 5341097"/>
              <a:gd name="connsiteX15" fmla="*/ 5910943 w 5910943"/>
              <a:gd name="connsiteY15" fmla="*/ 2967276 h 5341097"/>
              <a:gd name="connsiteX16" fmla="*/ 5910943 w 5910943"/>
              <a:gd name="connsiteY16" fmla="*/ 3507320 h 5341097"/>
              <a:gd name="connsiteX17" fmla="*/ 5910943 w 5910943"/>
              <a:gd name="connsiteY17" fmla="*/ 3993954 h 5341097"/>
              <a:gd name="connsiteX18" fmla="*/ 5910943 w 5910943"/>
              <a:gd name="connsiteY18" fmla="*/ 4587409 h 5341097"/>
              <a:gd name="connsiteX19" fmla="*/ 5910943 w 5910943"/>
              <a:gd name="connsiteY19" fmla="*/ 5341097 h 5341097"/>
              <a:gd name="connsiteX20" fmla="*/ 5201630 w 5910943"/>
              <a:gd name="connsiteY20" fmla="*/ 5341097 h 5341097"/>
              <a:gd name="connsiteX21" fmla="*/ 4610536 w 5910943"/>
              <a:gd name="connsiteY21" fmla="*/ 5341097 h 5341097"/>
              <a:gd name="connsiteX22" fmla="*/ 4078551 w 5910943"/>
              <a:gd name="connsiteY22" fmla="*/ 5341097 h 5341097"/>
              <a:gd name="connsiteX23" fmla="*/ 3546566 w 5910943"/>
              <a:gd name="connsiteY23" fmla="*/ 5341097 h 5341097"/>
              <a:gd name="connsiteX24" fmla="*/ 3014581 w 5910943"/>
              <a:gd name="connsiteY24" fmla="*/ 5341097 h 5341097"/>
              <a:gd name="connsiteX25" fmla="*/ 2482596 w 5910943"/>
              <a:gd name="connsiteY25" fmla="*/ 5341097 h 5341097"/>
              <a:gd name="connsiteX26" fmla="*/ 1832392 w 5910943"/>
              <a:gd name="connsiteY26" fmla="*/ 5341097 h 5341097"/>
              <a:gd name="connsiteX27" fmla="*/ 1241298 w 5910943"/>
              <a:gd name="connsiteY27" fmla="*/ 5341097 h 5341097"/>
              <a:gd name="connsiteX28" fmla="*/ 827532 w 5910943"/>
              <a:gd name="connsiteY28" fmla="*/ 5341097 h 5341097"/>
              <a:gd name="connsiteX29" fmla="*/ 0 w 5910943"/>
              <a:gd name="connsiteY29" fmla="*/ 5341097 h 5341097"/>
              <a:gd name="connsiteX30" fmla="*/ 0 w 5910943"/>
              <a:gd name="connsiteY30" fmla="*/ 4694231 h 5341097"/>
              <a:gd name="connsiteX31" fmla="*/ 0 w 5910943"/>
              <a:gd name="connsiteY31" fmla="*/ 3993954 h 5341097"/>
              <a:gd name="connsiteX32" fmla="*/ 0 w 5910943"/>
              <a:gd name="connsiteY32" fmla="*/ 3560731 h 5341097"/>
              <a:gd name="connsiteX33" fmla="*/ 0 w 5910943"/>
              <a:gd name="connsiteY33" fmla="*/ 3127509 h 5341097"/>
              <a:gd name="connsiteX34" fmla="*/ 0 w 5910943"/>
              <a:gd name="connsiteY34" fmla="*/ 2427232 h 5341097"/>
              <a:gd name="connsiteX35" fmla="*/ 0 w 5910943"/>
              <a:gd name="connsiteY35" fmla="*/ 1994010 h 5341097"/>
              <a:gd name="connsiteX36" fmla="*/ 0 w 5910943"/>
              <a:gd name="connsiteY36" fmla="*/ 1400554 h 5341097"/>
              <a:gd name="connsiteX37" fmla="*/ 0 w 5910943"/>
              <a:gd name="connsiteY37" fmla="*/ 913921 h 5341097"/>
              <a:gd name="connsiteX38" fmla="*/ 0 w 5910943"/>
              <a:gd name="connsiteY38" fmla="*/ 0 h 5341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910943" h="5341097" fill="none" extrusionOk="0">
                <a:moveTo>
                  <a:pt x="0" y="0"/>
                </a:moveTo>
                <a:cubicBezTo>
                  <a:pt x="109971" y="-37373"/>
                  <a:pt x="267692" y="26732"/>
                  <a:pt x="413766" y="0"/>
                </a:cubicBezTo>
                <a:cubicBezTo>
                  <a:pt x="559840" y="-26732"/>
                  <a:pt x="921800" y="3536"/>
                  <a:pt x="1063970" y="0"/>
                </a:cubicBezTo>
                <a:cubicBezTo>
                  <a:pt x="1206140" y="-3536"/>
                  <a:pt x="1302871" y="42921"/>
                  <a:pt x="1477736" y="0"/>
                </a:cubicBezTo>
                <a:cubicBezTo>
                  <a:pt x="1652601" y="-42921"/>
                  <a:pt x="1748654" y="1989"/>
                  <a:pt x="1891502" y="0"/>
                </a:cubicBezTo>
                <a:cubicBezTo>
                  <a:pt x="2034350" y="-1989"/>
                  <a:pt x="2387083" y="41305"/>
                  <a:pt x="2600815" y="0"/>
                </a:cubicBezTo>
                <a:cubicBezTo>
                  <a:pt x="2814547" y="-41305"/>
                  <a:pt x="3040620" y="63950"/>
                  <a:pt x="3191909" y="0"/>
                </a:cubicBezTo>
                <a:cubicBezTo>
                  <a:pt x="3343198" y="-63950"/>
                  <a:pt x="3507318" y="19640"/>
                  <a:pt x="3605675" y="0"/>
                </a:cubicBezTo>
                <a:cubicBezTo>
                  <a:pt x="3704032" y="-19640"/>
                  <a:pt x="4063966" y="555"/>
                  <a:pt x="4196770" y="0"/>
                </a:cubicBezTo>
                <a:cubicBezTo>
                  <a:pt x="4329574" y="-555"/>
                  <a:pt x="4727099" y="84192"/>
                  <a:pt x="4906083" y="0"/>
                </a:cubicBezTo>
                <a:cubicBezTo>
                  <a:pt x="5085067" y="-84192"/>
                  <a:pt x="5654858" y="98816"/>
                  <a:pt x="5910943" y="0"/>
                </a:cubicBezTo>
                <a:cubicBezTo>
                  <a:pt x="5925593" y="213073"/>
                  <a:pt x="5880253" y="313707"/>
                  <a:pt x="5910943" y="540044"/>
                </a:cubicBezTo>
                <a:cubicBezTo>
                  <a:pt x="5941633" y="766381"/>
                  <a:pt x="5871214" y="776366"/>
                  <a:pt x="5910943" y="973267"/>
                </a:cubicBezTo>
                <a:cubicBezTo>
                  <a:pt x="5950672" y="1170168"/>
                  <a:pt x="5835689" y="1457075"/>
                  <a:pt x="5910943" y="1673544"/>
                </a:cubicBezTo>
                <a:cubicBezTo>
                  <a:pt x="5986197" y="1890013"/>
                  <a:pt x="5858256" y="2026889"/>
                  <a:pt x="5910943" y="2266999"/>
                </a:cubicBezTo>
                <a:cubicBezTo>
                  <a:pt x="5963630" y="2507110"/>
                  <a:pt x="5864924" y="2665915"/>
                  <a:pt x="5910943" y="2967276"/>
                </a:cubicBezTo>
                <a:cubicBezTo>
                  <a:pt x="5956962" y="3268637"/>
                  <a:pt x="5885284" y="3308749"/>
                  <a:pt x="5910943" y="3507320"/>
                </a:cubicBezTo>
                <a:cubicBezTo>
                  <a:pt x="5936602" y="3705891"/>
                  <a:pt x="5859557" y="3811055"/>
                  <a:pt x="5910943" y="3993954"/>
                </a:cubicBezTo>
                <a:cubicBezTo>
                  <a:pt x="5962329" y="4176853"/>
                  <a:pt x="5864266" y="4416511"/>
                  <a:pt x="5910943" y="4587409"/>
                </a:cubicBezTo>
                <a:cubicBezTo>
                  <a:pt x="5957620" y="4758307"/>
                  <a:pt x="5842423" y="5039897"/>
                  <a:pt x="5910943" y="5341097"/>
                </a:cubicBezTo>
                <a:cubicBezTo>
                  <a:pt x="5585362" y="5416627"/>
                  <a:pt x="5443990" y="5269950"/>
                  <a:pt x="5201630" y="5341097"/>
                </a:cubicBezTo>
                <a:cubicBezTo>
                  <a:pt x="4959270" y="5412244"/>
                  <a:pt x="4871928" y="5328663"/>
                  <a:pt x="4610536" y="5341097"/>
                </a:cubicBezTo>
                <a:cubicBezTo>
                  <a:pt x="4349144" y="5353531"/>
                  <a:pt x="4295841" y="5306127"/>
                  <a:pt x="4078551" y="5341097"/>
                </a:cubicBezTo>
                <a:cubicBezTo>
                  <a:pt x="3861262" y="5376067"/>
                  <a:pt x="3721281" y="5294588"/>
                  <a:pt x="3546566" y="5341097"/>
                </a:cubicBezTo>
                <a:cubicBezTo>
                  <a:pt x="3371851" y="5387606"/>
                  <a:pt x="3228221" y="5289847"/>
                  <a:pt x="3014581" y="5341097"/>
                </a:cubicBezTo>
                <a:cubicBezTo>
                  <a:pt x="2800942" y="5392347"/>
                  <a:pt x="2688254" y="5282245"/>
                  <a:pt x="2482596" y="5341097"/>
                </a:cubicBezTo>
                <a:cubicBezTo>
                  <a:pt x="2276939" y="5399949"/>
                  <a:pt x="1968944" y="5334533"/>
                  <a:pt x="1832392" y="5341097"/>
                </a:cubicBezTo>
                <a:cubicBezTo>
                  <a:pt x="1695840" y="5347661"/>
                  <a:pt x="1479151" y="5336228"/>
                  <a:pt x="1241298" y="5341097"/>
                </a:cubicBezTo>
                <a:cubicBezTo>
                  <a:pt x="1003445" y="5345966"/>
                  <a:pt x="947334" y="5293025"/>
                  <a:pt x="827532" y="5341097"/>
                </a:cubicBezTo>
                <a:cubicBezTo>
                  <a:pt x="707730" y="5389169"/>
                  <a:pt x="230729" y="5314235"/>
                  <a:pt x="0" y="5341097"/>
                </a:cubicBezTo>
                <a:cubicBezTo>
                  <a:pt x="-37489" y="5150074"/>
                  <a:pt x="12391" y="4863247"/>
                  <a:pt x="0" y="4694231"/>
                </a:cubicBezTo>
                <a:cubicBezTo>
                  <a:pt x="-12391" y="4525215"/>
                  <a:pt x="44106" y="4239481"/>
                  <a:pt x="0" y="3993954"/>
                </a:cubicBezTo>
                <a:cubicBezTo>
                  <a:pt x="-44106" y="3748427"/>
                  <a:pt x="35500" y="3752625"/>
                  <a:pt x="0" y="3560731"/>
                </a:cubicBezTo>
                <a:cubicBezTo>
                  <a:pt x="-35500" y="3368837"/>
                  <a:pt x="12659" y="3310480"/>
                  <a:pt x="0" y="3127509"/>
                </a:cubicBezTo>
                <a:cubicBezTo>
                  <a:pt x="-12659" y="2944538"/>
                  <a:pt x="25711" y="2657779"/>
                  <a:pt x="0" y="2427232"/>
                </a:cubicBezTo>
                <a:cubicBezTo>
                  <a:pt x="-25711" y="2196685"/>
                  <a:pt x="43478" y="2206923"/>
                  <a:pt x="0" y="1994010"/>
                </a:cubicBezTo>
                <a:cubicBezTo>
                  <a:pt x="-43478" y="1781097"/>
                  <a:pt x="57782" y="1548306"/>
                  <a:pt x="0" y="1400554"/>
                </a:cubicBezTo>
                <a:cubicBezTo>
                  <a:pt x="-57782" y="1252802"/>
                  <a:pt x="22577" y="1062445"/>
                  <a:pt x="0" y="913921"/>
                </a:cubicBezTo>
                <a:cubicBezTo>
                  <a:pt x="-22577" y="765397"/>
                  <a:pt x="102032" y="281756"/>
                  <a:pt x="0" y="0"/>
                </a:cubicBezTo>
                <a:close/>
              </a:path>
              <a:path w="5910943" h="5341097" stroke="0" extrusionOk="0">
                <a:moveTo>
                  <a:pt x="0" y="0"/>
                </a:moveTo>
                <a:cubicBezTo>
                  <a:pt x="129605" y="-6554"/>
                  <a:pt x="303495" y="32702"/>
                  <a:pt x="531985" y="0"/>
                </a:cubicBezTo>
                <a:cubicBezTo>
                  <a:pt x="760476" y="-32702"/>
                  <a:pt x="765602" y="37475"/>
                  <a:pt x="945751" y="0"/>
                </a:cubicBezTo>
                <a:cubicBezTo>
                  <a:pt x="1125900" y="-37475"/>
                  <a:pt x="1382092" y="46540"/>
                  <a:pt x="1655064" y="0"/>
                </a:cubicBezTo>
                <a:cubicBezTo>
                  <a:pt x="1928036" y="-46540"/>
                  <a:pt x="2033540" y="28834"/>
                  <a:pt x="2187049" y="0"/>
                </a:cubicBezTo>
                <a:cubicBezTo>
                  <a:pt x="2340558" y="-28834"/>
                  <a:pt x="2572558" y="37958"/>
                  <a:pt x="2719034" y="0"/>
                </a:cubicBezTo>
                <a:cubicBezTo>
                  <a:pt x="2865510" y="-37958"/>
                  <a:pt x="3250724" y="21832"/>
                  <a:pt x="3428347" y="0"/>
                </a:cubicBezTo>
                <a:cubicBezTo>
                  <a:pt x="3605970" y="-21832"/>
                  <a:pt x="3752219" y="34137"/>
                  <a:pt x="3901222" y="0"/>
                </a:cubicBezTo>
                <a:cubicBezTo>
                  <a:pt x="4050226" y="-34137"/>
                  <a:pt x="4412179" y="81805"/>
                  <a:pt x="4610536" y="0"/>
                </a:cubicBezTo>
                <a:cubicBezTo>
                  <a:pt x="4808893" y="-81805"/>
                  <a:pt x="5012666" y="61173"/>
                  <a:pt x="5319849" y="0"/>
                </a:cubicBezTo>
                <a:cubicBezTo>
                  <a:pt x="5627032" y="-61173"/>
                  <a:pt x="5735454" y="49242"/>
                  <a:pt x="5910943" y="0"/>
                </a:cubicBezTo>
                <a:cubicBezTo>
                  <a:pt x="5941687" y="229736"/>
                  <a:pt x="5834233" y="433428"/>
                  <a:pt x="5910943" y="700277"/>
                </a:cubicBezTo>
                <a:cubicBezTo>
                  <a:pt x="5987653" y="967126"/>
                  <a:pt x="5899144" y="1026576"/>
                  <a:pt x="5910943" y="1347143"/>
                </a:cubicBezTo>
                <a:cubicBezTo>
                  <a:pt x="5922742" y="1667710"/>
                  <a:pt x="5878016" y="1676327"/>
                  <a:pt x="5910943" y="1780366"/>
                </a:cubicBezTo>
                <a:cubicBezTo>
                  <a:pt x="5943870" y="1884405"/>
                  <a:pt x="5862675" y="2214245"/>
                  <a:pt x="5910943" y="2373821"/>
                </a:cubicBezTo>
                <a:cubicBezTo>
                  <a:pt x="5959211" y="2533397"/>
                  <a:pt x="5855485" y="2764570"/>
                  <a:pt x="5910943" y="2967276"/>
                </a:cubicBezTo>
                <a:cubicBezTo>
                  <a:pt x="5966401" y="3169983"/>
                  <a:pt x="5877384" y="3393387"/>
                  <a:pt x="5910943" y="3560731"/>
                </a:cubicBezTo>
                <a:cubicBezTo>
                  <a:pt x="5944502" y="3728075"/>
                  <a:pt x="5840276" y="3938629"/>
                  <a:pt x="5910943" y="4207598"/>
                </a:cubicBezTo>
                <a:cubicBezTo>
                  <a:pt x="5981610" y="4476567"/>
                  <a:pt x="5858212" y="5058961"/>
                  <a:pt x="5910943" y="5341097"/>
                </a:cubicBezTo>
                <a:cubicBezTo>
                  <a:pt x="5633403" y="5360992"/>
                  <a:pt x="5480615" y="5327108"/>
                  <a:pt x="5260739" y="5341097"/>
                </a:cubicBezTo>
                <a:cubicBezTo>
                  <a:pt x="5040863" y="5355086"/>
                  <a:pt x="4911111" y="5336899"/>
                  <a:pt x="4787864" y="5341097"/>
                </a:cubicBezTo>
                <a:cubicBezTo>
                  <a:pt x="4664617" y="5345295"/>
                  <a:pt x="4389257" y="5329590"/>
                  <a:pt x="4078551" y="5341097"/>
                </a:cubicBezTo>
                <a:cubicBezTo>
                  <a:pt x="3767845" y="5352604"/>
                  <a:pt x="3697708" y="5285932"/>
                  <a:pt x="3487456" y="5341097"/>
                </a:cubicBezTo>
                <a:cubicBezTo>
                  <a:pt x="3277205" y="5396262"/>
                  <a:pt x="3179480" y="5305544"/>
                  <a:pt x="3014581" y="5341097"/>
                </a:cubicBezTo>
                <a:cubicBezTo>
                  <a:pt x="2849683" y="5376650"/>
                  <a:pt x="2623251" y="5278721"/>
                  <a:pt x="2423487" y="5341097"/>
                </a:cubicBezTo>
                <a:cubicBezTo>
                  <a:pt x="2223723" y="5403473"/>
                  <a:pt x="2159946" y="5311030"/>
                  <a:pt x="2009721" y="5341097"/>
                </a:cubicBezTo>
                <a:cubicBezTo>
                  <a:pt x="1859496" y="5371164"/>
                  <a:pt x="1704457" y="5332115"/>
                  <a:pt x="1595955" y="5341097"/>
                </a:cubicBezTo>
                <a:cubicBezTo>
                  <a:pt x="1487453" y="5350079"/>
                  <a:pt x="1192195" y="5336735"/>
                  <a:pt x="1004860" y="5341097"/>
                </a:cubicBezTo>
                <a:cubicBezTo>
                  <a:pt x="817525" y="5345459"/>
                  <a:pt x="710689" y="5315878"/>
                  <a:pt x="531985" y="5341097"/>
                </a:cubicBezTo>
                <a:cubicBezTo>
                  <a:pt x="353282" y="5366316"/>
                  <a:pt x="183711" y="5327785"/>
                  <a:pt x="0" y="5341097"/>
                </a:cubicBezTo>
                <a:cubicBezTo>
                  <a:pt x="-34167" y="5179338"/>
                  <a:pt x="21280" y="5073039"/>
                  <a:pt x="0" y="4854464"/>
                </a:cubicBezTo>
                <a:cubicBezTo>
                  <a:pt x="-21280" y="4635889"/>
                  <a:pt x="47698" y="4531568"/>
                  <a:pt x="0" y="4421241"/>
                </a:cubicBezTo>
                <a:cubicBezTo>
                  <a:pt x="-47698" y="4310914"/>
                  <a:pt x="256" y="3944570"/>
                  <a:pt x="0" y="3774375"/>
                </a:cubicBezTo>
                <a:cubicBezTo>
                  <a:pt x="-256" y="3604180"/>
                  <a:pt x="21086" y="3448345"/>
                  <a:pt x="0" y="3287742"/>
                </a:cubicBezTo>
                <a:cubicBezTo>
                  <a:pt x="-21086" y="3127139"/>
                  <a:pt x="77433" y="2775912"/>
                  <a:pt x="0" y="2640876"/>
                </a:cubicBezTo>
                <a:cubicBezTo>
                  <a:pt x="-77433" y="2505840"/>
                  <a:pt x="12827" y="2145374"/>
                  <a:pt x="0" y="1940599"/>
                </a:cubicBezTo>
                <a:cubicBezTo>
                  <a:pt x="-12827" y="1735824"/>
                  <a:pt x="3875" y="1558914"/>
                  <a:pt x="0" y="1400554"/>
                </a:cubicBezTo>
                <a:cubicBezTo>
                  <a:pt x="-3875" y="1242195"/>
                  <a:pt x="63276" y="890730"/>
                  <a:pt x="0" y="700277"/>
                </a:cubicBezTo>
                <a:cubicBezTo>
                  <a:pt x="-63276" y="509824"/>
                  <a:pt x="42404" y="159737"/>
                  <a:pt x="0" y="0"/>
                </a:cubicBezTo>
                <a:close/>
              </a:path>
            </a:pathLst>
          </a:custGeom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2050" name="Picture 2" descr="A brief introduction to GraphSLAM | by Shiva Chandrachary | Medium">
            <a:extLst>
              <a:ext uri="{FF2B5EF4-FFF2-40B4-BE49-F238E27FC236}">
                <a16:creationId xmlns:a16="http://schemas.microsoft.com/office/drawing/2014/main" id="{98172722-80E2-AD9C-8D87-99240967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057" y="1341064"/>
            <a:ext cx="5656828" cy="2526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9D707E-E8BB-E325-06C2-9774AB18E53E}"/>
              </a:ext>
            </a:extLst>
          </p:cNvPr>
          <p:cNvSpPr txBox="1"/>
          <p:nvPr/>
        </p:nvSpPr>
        <p:spPr>
          <a:xfrm>
            <a:off x="6536506" y="4070251"/>
            <a:ext cx="51459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Key points to reduce uncertainty:</a:t>
            </a:r>
          </a:p>
          <a:p>
            <a:r>
              <a:rPr lang="en-US" dirty="0"/>
              <a:t>Our real motion (traversal from pose to pose) is constrained by physics</a:t>
            </a:r>
          </a:p>
          <a:p>
            <a:endParaRPr lang="en-US" dirty="0"/>
          </a:p>
          <a:p>
            <a:r>
              <a:rPr lang="en-US" dirty="0"/>
              <a:t>Our real measurements are constrained by physics</a:t>
            </a:r>
          </a:p>
        </p:txBody>
      </p:sp>
    </p:spTree>
    <p:extLst>
      <p:ext uri="{BB962C8B-B14F-4D97-AF65-F5344CB8AC3E}">
        <p14:creationId xmlns:p14="http://schemas.microsoft.com/office/powerpoint/2010/main" val="322968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0D4A9-BEF7-F092-DA1A-7804B5FB9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4DFED37-98E8-AF69-45F4-16A9442560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EAE0F31-B080-632E-D9F8-A969441D2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B0C3695F-FB36-9489-3495-042876084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Graph SLAM</a:t>
            </a:r>
          </a:p>
        </p:txBody>
      </p:sp>
      <p:pic>
        <p:nvPicPr>
          <p:cNvPr id="2" name="Online Media 1" descr="Graph SLAM - Artificial Intelligence for Robotics">
            <a:hlinkClick r:id="" action="ppaction://media"/>
            <a:extLst>
              <a:ext uri="{FF2B5EF4-FFF2-40B4-BE49-F238E27FC236}">
                <a16:creationId xmlns:a16="http://schemas.microsoft.com/office/drawing/2014/main" id="{B94A2039-64E5-C916-F687-8C87882F89D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30479"/>
            <a:ext cx="12191999" cy="688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C49D6-7C17-2BEE-D7FD-F81446CBE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8A209CD-4A6B-4049-A4FF-3DECD53502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5093B5B-4F76-1C5D-17D4-ADBBAFB80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4BF0FB1-EE1D-0109-E8C4-03E74E8E6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with Cameras (VSLAM)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E6CD20-C0E9-F34F-A079-DE314E4E91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1417"/>
          <a:stretch/>
        </p:blipFill>
        <p:spPr>
          <a:xfrm>
            <a:off x="1551746" y="1279515"/>
            <a:ext cx="4090298" cy="54165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AD300B-AF16-A93E-8249-9952485EFD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622"/>
          <a:stretch/>
        </p:blipFill>
        <p:spPr>
          <a:xfrm>
            <a:off x="5797685" y="1279515"/>
            <a:ext cx="4325565" cy="541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2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09E18-64A7-79BD-B8C1-D1716D46A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149EE45-DB85-51D5-126C-8540418A2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D43D8B2-D0D6-B301-AADC-1157502E4C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3ADD1BD-446E-3233-039C-29B116C39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with Cameras (VSLAM)</a:t>
            </a:r>
          </a:p>
        </p:txBody>
      </p:sp>
      <p:pic>
        <p:nvPicPr>
          <p:cNvPr id="2" name="Online Media 1" descr="Visual SLAM (indoor and outdoor)">
            <a:hlinkClick r:id="" action="ppaction://media"/>
            <a:extLst>
              <a:ext uri="{FF2B5EF4-FFF2-40B4-BE49-F238E27FC236}">
                <a16:creationId xmlns:a16="http://schemas.microsoft.com/office/drawing/2014/main" id="{B649A50B-1654-6C08-1A2F-BBA2CE9DB4F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6667"/>
            <a:ext cx="12192000" cy="6888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54C5BE-5CB5-013D-82C8-79279029822E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1:38</a:t>
            </a:r>
          </a:p>
        </p:txBody>
      </p:sp>
    </p:spTree>
    <p:extLst>
      <p:ext uri="{BB962C8B-B14F-4D97-AF65-F5344CB8AC3E}">
        <p14:creationId xmlns:p14="http://schemas.microsoft.com/office/powerpoint/2010/main" val="342650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27B8C-C884-5121-A88A-CC6069E82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9FB264C-73AA-025B-96B1-F21C7505B5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79D97F3-08E1-F037-4CBE-81CC02F73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0AB2ED2-ADFA-6C89-6467-23DC39F5B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ORBSlam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4FA8226-8853-383F-9BE3-6142B7A64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679575"/>
            <a:ext cx="8927202" cy="373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03D6B279-BBF0-BB37-EFC4-F12D1B7F5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468" y="164035"/>
            <a:ext cx="6943016" cy="2204946"/>
          </a:xfrm>
          <a:custGeom>
            <a:avLst/>
            <a:gdLst>
              <a:gd name="connsiteX0" fmla="*/ 0 w 6943016"/>
              <a:gd name="connsiteY0" fmla="*/ 0 h 2204946"/>
              <a:gd name="connsiteX1" fmla="*/ 509155 w 6943016"/>
              <a:gd name="connsiteY1" fmla="*/ 0 h 2204946"/>
              <a:gd name="connsiteX2" fmla="*/ 879449 w 6943016"/>
              <a:gd name="connsiteY2" fmla="*/ 0 h 2204946"/>
              <a:gd name="connsiteX3" fmla="*/ 1596894 w 6943016"/>
              <a:gd name="connsiteY3" fmla="*/ 0 h 2204946"/>
              <a:gd name="connsiteX4" fmla="*/ 2106048 w 6943016"/>
              <a:gd name="connsiteY4" fmla="*/ 0 h 2204946"/>
              <a:gd name="connsiteX5" fmla="*/ 2615203 w 6943016"/>
              <a:gd name="connsiteY5" fmla="*/ 0 h 2204946"/>
              <a:gd name="connsiteX6" fmla="*/ 3332648 w 6943016"/>
              <a:gd name="connsiteY6" fmla="*/ 0 h 2204946"/>
              <a:gd name="connsiteX7" fmla="*/ 3772372 w 6943016"/>
              <a:gd name="connsiteY7" fmla="*/ 0 h 2204946"/>
              <a:gd name="connsiteX8" fmla="*/ 4489817 w 6943016"/>
              <a:gd name="connsiteY8" fmla="*/ 0 h 2204946"/>
              <a:gd name="connsiteX9" fmla="*/ 5207262 w 6943016"/>
              <a:gd name="connsiteY9" fmla="*/ 0 h 2204946"/>
              <a:gd name="connsiteX10" fmla="*/ 5785847 w 6943016"/>
              <a:gd name="connsiteY10" fmla="*/ 0 h 2204946"/>
              <a:gd name="connsiteX11" fmla="*/ 6943016 w 6943016"/>
              <a:gd name="connsiteY11" fmla="*/ 0 h 2204946"/>
              <a:gd name="connsiteX12" fmla="*/ 6943016 w 6943016"/>
              <a:gd name="connsiteY12" fmla="*/ 529187 h 2204946"/>
              <a:gd name="connsiteX13" fmla="*/ 6943016 w 6943016"/>
              <a:gd name="connsiteY13" fmla="*/ 1014275 h 2204946"/>
              <a:gd name="connsiteX14" fmla="*/ 6943016 w 6943016"/>
              <a:gd name="connsiteY14" fmla="*/ 1565512 h 2204946"/>
              <a:gd name="connsiteX15" fmla="*/ 6943016 w 6943016"/>
              <a:gd name="connsiteY15" fmla="*/ 2204946 h 2204946"/>
              <a:gd name="connsiteX16" fmla="*/ 6364431 w 6943016"/>
              <a:gd name="connsiteY16" fmla="*/ 2204946 h 2204946"/>
              <a:gd name="connsiteX17" fmla="*/ 5646986 w 6943016"/>
              <a:gd name="connsiteY17" fmla="*/ 2204946 h 2204946"/>
              <a:gd name="connsiteX18" fmla="*/ 5068402 w 6943016"/>
              <a:gd name="connsiteY18" fmla="*/ 2204946 h 2204946"/>
              <a:gd name="connsiteX19" fmla="*/ 4698107 w 6943016"/>
              <a:gd name="connsiteY19" fmla="*/ 2204946 h 2204946"/>
              <a:gd name="connsiteX20" fmla="*/ 4258383 w 6943016"/>
              <a:gd name="connsiteY20" fmla="*/ 2204946 h 2204946"/>
              <a:gd name="connsiteX21" fmla="*/ 3540938 w 6943016"/>
              <a:gd name="connsiteY21" fmla="*/ 2204946 h 2204946"/>
              <a:gd name="connsiteX22" fmla="*/ 2962353 w 6943016"/>
              <a:gd name="connsiteY22" fmla="*/ 2204946 h 2204946"/>
              <a:gd name="connsiteX23" fmla="*/ 2522629 w 6943016"/>
              <a:gd name="connsiteY23" fmla="*/ 2204946 h 2204946"/>
              <a:gd name="connsiteX24" fmla="*/ 1944044 w 6943016"/>
              <a:gd name="connsiteY24" fmla="*/ 2204946 h 2204946"/>
              <a:gd name="connsiteX25" fmla="*/ 1573750 w 6943016"/>
              <a:gd name="connsiteY25" fmla="*/ 2204946 h 2204946"/>
              <a:gd name="connsiteX26" fmla="*/ 1203456 w 6943016"/>
              <a:gd name="connsiteY26" fmla="*/ 2204946 h 2204946"/>
              <a:gd name="connsiteX27" fmla="*/ 624871 w 6943016"/>
              <a:gd name="connsiteY27" fmla="*/ 2204946 h 2204946"/>
              <a:gd name="connsiteX28" fmla="*/ 0 w 6943016"/>
              <a:gd name="connsiteY28" fmla="*/ 2204946 h 2204946"/>
              <a:gd name="connsiteX29" fmla="*/ 0 w 6943016"/>
              <a:gd name="connsiteY29" fmla="*/ 1631660 h 2204946"/>
              <a:gd name="connsiteX30" fmla="*/ 0 w 6943016"/>
              <a:gd name="connsiteY30" fmla="*/ 1102473 h 2204946"/>
              <a:gd name="connsiteX31" fmla="*/ 0 w 6943016"/>
              <a:gd name="connsiteY31" fmla="*/ 617385 h 2204946"/>
              <a:gd name="connsiteX32" fmla="*/ 0 w 6943016"/>
              <a:gd name="connsiteY32" fmla="*/ 0 h 2204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943016" h="2204946" extrusionOk="0">
                <a:moveTo>
                  <a:pt x="0" y="0"/>
                </a:moveTo>
                <a:cubicBezTo>
                  <a:pt x="208896" y="-22426"/>
                  <a:pt x="393575" y="41814"/>
                  <a:pt x="509155" y="0"/>
                </a:cubicBezTo>
                <a:cubicBezTo>
                  <a:pt x="624736" y="-41814"/>
                  <a:pt x="744725" y="42172"/>
                  <a:pt x="879449" y="0"/>
                </a:cubicBezTo>
                <a:cubicBezTo>
                  <a:pt x="1014173" y="-42172"/>
                  <a:pt x="1421042" y="39379"/>
                  <a:pt x="1596894" y="0"/>
                </a:cubicBezTo>
                <a:cubicBezTo>
                  <a:pt x="1772746" y="-39379"/>
                  <a:pt x="1863539" y="58677"/>
                  <a:pt x="2106048" y="0"/>
                </a:cubicBezTo>
                <a:cubicBezTo>
                  <a:pt x="2348557" y="-58677"/>
                  <a:pt x="2468361" y="4119"/>
                  <a:pt x="2615203" y="0"/>
                </a:cubicBezTo>
                <a:cubicBezTo>
                  <a:pt x="2762046" y="-4119"/>
                  <a:pt x="3076935" y="35217"/>
                  <a:pt x="3332648" y="0"/>
                </a:cubicBezTo>
                <a:cubicBezTo>
                  <a:pt x="3588362" y="-35217"/>
                  <a:pt x="3576316" y="51818"/>
                  <a:pt x="3772372" y="0"/>
                </a:cubicBezTo>
                <a:cubicBezTo>
                  <a:pt x="3968428" y="-51818"/>
                  <a:pt x="4298768" y="85882"/>
                  <a:pt x="4489817" y="0"/>
                </a:cubicBezTo>
                <a:cubicBezTo>
                  <a:pt x="4680867" y="-85882"/>
                  <a:pt x="4880821" y="7029"/>
                  <a:pt x="5207262" y="0"/>
                </a:cubicBezTo>
                <a:cubicBezTo>
                  <a:pt x="5533704" y="-7029"/>
                  <a:pt x="5546618" y="51689"/>
                  <a:pt x="5785847" y="0"/>
                </a:cubicBezTo>
                <a:cubicBezTo>
                  <a:pt x="6025076" y="-51689"/>
                  <a:pt x="6503958" y="37481"/>
                  <a:pt x="6943016" y="0"/>
                </a:cubicBezTo>
                <a:cubicBezTo>
                  <a:pt x="6973222" y="198663"/>
                  <a:pt x="6926457" y="346893"/>
                  <a:pt x="6943016" y="529187"/>
                </a:cubicBezTo>
                <a:cubicBezTo>
                  <a:pt x="6959575" y="711481"/>
                  <a:pt x="6935925" y="817273"/>
                  <a:pt x="6943016" y="1014275"/>
                </a:cubicBezTo>
                <a:cubicBezTo>
                  <a:pt x="6950107" y="1211277"/>
                  <a:pt x="6899679" y="1441397"/>
                  <a:pt x="6943016" y="1565512"/>
                </a:cubicBezTo>
                <a:cubicBezTo>
                  <a:pt x="6986353" y="1689627"/>
                  <a:pt x="6935329" y="1955464"/>
                  <a:pt x="6943016" y="2204946"/>
                </a:cubicBezTo>
                <a:cubicBezTo>
                  <a:pt x="6750408" y="2254450"/>
                  <a:pt x="6643956" y="2184363"/>
                  <a:pt x="6364431" y="2204946"/>
                </a:cubicBezTo>
                <a:cubicBezTo>
                  <a:pt x="6084906" y="2225529"/>
                  <a:pt x="6001913" y="2122575"/>
                  <a:pt x="5646986" y="2204946"/>
                </a:cubicBezTo>
                <a:cubicBezTo>
                  <a:pt x="5292060" y="2287317"/>
                  <a:pt x="5236111" y="2138524"/>
                  <a:pt x="5068402" y="2204946"/>
                </a:cubicBezTo>
                <a:cubicBezTo>
                  <a:pt x="4900693" y="2271368"/>
                  <a:pt x="4797375" y="2201302"/>
                  <a:pt x="4698107" y="2204946"/>
                </a:cubicBezTo>
                <a:cubicBezTo>
                  <a:pt x="4598840" y="2208590"/>
                  <a:pt x="4474719" y="2178899"/>
                  <a:pt x="4258383" y="2204946"/>
                </a:cubicBezTo>
                <a:cubicBezTo>
                  <a:pt x="4042047" y="2230993"/>
                  <a:pt x="3746901" y="2179632"/>
                  <a:pt x="3540938" y="2204946"/>
                </a:cubicBezTo>
                <a:cubicBezTo>
                  <a:pt x="3334975" y="2230260"/>
                  <a:pt x="3216084" y="2194403"/>
                  <a:pt x="2962353" y="2204946"/>
                </a:cubicBezTo>
                <a:cubicBezTo>
                  <a:pt x="2708622" y="2215489"/>
                  <a:pt x="2688217" y="2170437"/>
                  <a:pt x="2522629" y="2204946"/>
                </a:cubicBezTo>
                <a:cubicBezTo>
                  <a:pt x="2357041" y="2239455"/>
                  <a:pt x="2074162" y="2146153"/>
                  <a:pt x="1944044" y="2204946"/>
                </a:cubicBezTo>
                <a:cubicBezTo>
                  <a:pt x="1813927" y="2263739"/>
                  <a:pt x="1719924" y="2204507"/>
                  <a:pt x="1573750" y="2204946"/>
                </a:cubicBezTo>
                <a:cubicBezTo>
                  <a:pt x="1427576" y="2205385"/>
                  <a:pt x="1332965" y="2164798"/>
                  <a:pt x="1203456" y="2204946"/>
                </a:cubicBezTo>
                <a:cubicBezTo>
                  <a:pt x="1073947" y="2245094"/>
                  <a:pt x="839760" y="2198180"/>
                  <a:pt x="624871" y="2204946"/>
                </a:cubicBezTo>
                <a:cubicBezTo>
                  <a:pt x="409982" y="2211712"/>
                  <a:pt x="267781" y="2145599"/>
                  <a:pt x="0" y="2204946"/>
                </a:cubicBezTo>
                <a:cubicBezTo>
                  <a:pt x="-17117" y="2051013"/>
                  <a:pt x="38792" y="1803452"/>
                  <a:pt x="0" y="1631660"/>
                </a:cubicBezTo>
                <a:cubicBezTo>
                  <a:pt x="-38792" y="1459868"/>
                  <a:pt x="38656" y="1222949"/>
                  <a:pt x="0" y="1102473"/>
                </a:cubicBezTo>
                <a:cubicBezTo>
                  <a:pt x="-38656" y="981997"/>
                  <a:pt x="36530" y="719247"/>
                  <a:pt x="0" y="617385"/>
                </a:cubicBezTo>
                <a:cubicBezTo>
                  <a:pt x="-36530" y="515523"/>
                  <a:pt x="734" y="131341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83AA51-EC15-AC3E-69DE-C10773DF1976}"/>
              </a:ext>
            </a:extLst>
          </p:cNvPr>
          <p:cNvSpPr txBox="1"/>
          <p:nvPr/>
        </p:nvSpPr>
        <p:spPr>
          <a:xfrm>
            <a:off x="126459" y="5720088"/>
            <a:ext cx="120343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Tracking: </a:t>
            </a:r>
            <a:r>
              <a:rPr lang="en-US" sz="2000" dirty="0"/>
              <a:t>frame-by-frame feature matching with local map</a:t>
            </a:r>
          </a:p>
          <a:p>
            <a:r>
              <a:rPr lang="en-US" sz="2000" b="1" dirty="0"/>
              <a:t>Local mapping: </a:t>
            </a:r>
            <a:r>
              <a:rPr lang="en-US" sz="2000" dirty="0"/>
              <a:t>Create local map, Bundle Adjustment (BA) (estimates camera position relative to image)</a:t>
            </a:r>
          </a:p>
          <a:p>
            <a:r>
              <a:rPr lang="en-US" sz="2000" b="1" dirty="0"/>
              <a:t>Loop closure: </a:t>
            </a:r>
            <a:r>
              <a:rPr lang="en-US" sz="2000" dirty="0"/>
              <a:t>Pose graph optimization for local map merging</a:t>
            </a:r>
          </a:p>
        </p:txBody>
      </p:sp>
    </p:spTree>
    <p:extLst>
      <p:ext uri="{BB962C8B-B14F-4D97-AF65-F5344CB8AC3E}">
        <p14:creationId xmlns:p14="http://schemas.microsoft.com/office/powerpoint/2010/main" val="405025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Intelligence 1 Recap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61691D9-47F2-DA65-D2A3-9C8225411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285" y="1335858"/>
            <a:ext cx="6342018" cy="29241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56E01D-A324-4CE3-26A4-6C117D812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8588" y="2618924"/>
            <a:ext cx="5279571" cy="2466167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0D4F085-74F8-AA49-85E4-2474DB7C7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5173" y="5085091"/>
            <a:ext cx="5486400" cy="1567542"/>
          </a:xfrm>
          <a:prstGeom prst="rect">
            <a:avLst/>
          </a:prstGeom>
        </p:spPr>
      </p:pic>
      <p:pic>
        <p:nvPicPr>
          <p:cNvPr id="5" name="Picture 2" descr="c# - How to reduce the noise in a cloud points in dataset? - Stack Overflow">
            <a:extLst>
              <a:ext uri="{FF2B5EF4-FFF2-40B4-BE49-F238E27FC236}">
                <a16:creationId xmlns:a16="http://schemas.microsoft.com/office/drawing/2014/main" id="{09484901-1A56-721E-4EA3-EE304C184C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99"/>
          <a:stretch/>
        </p:blipFill>
        <p:spPr bwMode="auto">
          <a:xfrm>
            <a:off x="1433808" y="4430626"/>
            <a:ext cx="3800972" cy="2246600"/>
          </a:xfrm>
          <a:custGeom>
            <a:avLst/>
            <a:gdLst>
              <a:gd name="connsiteX0" fmla="*/ 0 w 3800972"/>
              <a:gd name="connsiteY0" fmla="*/ 0 h 2246600"/>
              <a:gd name="connsiteX1" fmla="*/ 504986 w 3800972"/>
              <a:gd name="connsiteY1" fmla="*/ 0 h 2246600"/>
              <a:gd name="connsiteX2" fmla="*/ 933953 w 3800972"/>
              <a:gd name="connsiteY2" fmla="*/ 0 h 2246600"/>
              <a:gd name="connsiteX3" fmla="*/ 1552969 w 3800972"/>
              <a:gd name="connsiteY3" fmla="*/ 0 h 2246600"/>
              <a:gd name="connsiteX4" fmla="*/ 2057955 w 3800972"/>
              <a:gd name="connsiteY4" fmla="*/ 0 h 2246600"/>
              <a:gd name="connsiteX5" fmla="*/ 2562941 w 3800972"/>
              <a:gd name="connsiteY5" fmla="*/ 0 h 2246600"/>
              <a:gd name="connsiteX6" fmla="*/ 3181957 w 3800972"/>
              <a:gd name="connsiteY6" fmla="*/ 0 h 2246600"/>
              <a:gd name="connsiteX7" fmla="*/ 3800972 w 3800972"/>
              <a:gd name="connsiteY7" fmla="*/ 0 h 2246600"/>
              <a:gd name="connsiteX8" fmla="*/ 3800972 w 3800972"/>
              <a:gd name="connsiteY8" fmla="*/ 606582 h 2246600"/>
              <a:gd name="connsiteX9" fmla="*/ 3800972 w 3800972"/>
              <a:gd name="connsiteY9" fmla="*/ 1123300 h 2246600"/>
              <a:gd name="connsiteX10" fmla="*/ 3800972 w 3800972"/>
              <a:gd name="connsiteY10" fmla="*/ 1640018 h 2246600"/>
              <a:gd name="connsiteX11" fmla="*/ 3800972 w 3800972"/>
              <a:gd name="connsiteY11" fmla="*/ 2246600 h 2246600"/>
              <a:gd name="connsiteX12" fmla="*/ 3219966 w 3800972"/>
              <a:gd name="connsiteY12" fmla="*/ 2246600 h 2246600"/>
              <a:gd name="connsiteX13" fmla="*/ 2600951 w 3800972"/>
              <a:gd name="connsiteY13" fmla="*/ 2246600 h 2246600"/>
              <a:gd name="connsiteX14" fmla="*/ 1981935 w 3800972"/>
              <a:gd name="connsiteY14" fmla="*/ 2246600 h 2246600"/>
              <a:gd name="connsiteX15" fmla="*/ 1514959 w 3800972"/>
              <a:gd name="connsiteY15" fmla="*/ 2246600 h 2246600"/>
              <a:gd name="connsiteX16" fmla="*/ 971963 w 3800972"/>
              <a:gd name="connsiteY16" fmla="*/ 2246600 h 2246600"/>
              <a:gd name="connsiteX17" fmla="*/ 0 w 3800972"/>
              <a:gd name="connsiteY17" fmla="*/ 2246600 h 2246600"/>
              <a:gd name="connsiteX18" fmla="*/ 0 w 3800972"/>
              <a:gd name="connsiteY18" fmla="*/ 1684950 h 2246600"/>
              <a:gd name="connsiteX19" fmla="*/ 0 w 3800972"/>
              <a:gd name="connsiteY19" fmla="*/ 1168232 h 2246600"/>
              <a:gd name="connsiteX20" fmla="*/ 0 w 3800972"/>
              <a:gd name="connsiteY20" fmla="*/ 651514 h 2246600"/>
              <a:gd name="connsiteX21" fmla="*/ 0 w 3800972"/>
              <a:gd name="connsiteY21" fmla="*/ 0 h 22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00972" h="2246600" extrusionOk="0">
                <a:moveTo>
                  <a:pt x="0" y="0"/>
                </a:moveTo>
                <a:cubicBezTo>
                  <a:pt x="121997" y="-32813"/>
                  <a:pt x="309687" y="2042"/>
                  <a:pt x="504986" y="0"/>
                </a:cubicBezTo>
                <a:cubicBezTo>
                  <a:pt x="700285" y="-2042"/>
                  <a:pt x="777973" y="36687"/>
                  <a:pt x="933953" y="0"/>
                </a:cubicBezTo>
                <a:cubicBezTo>
                  <a:pt x="1089933" y="-36687"/>
                  <a:pt x="1371657" y="53831"/>
                  <a:pt x="1552969" y="0"/>
                </a:cubicBezTo>
                <a:cubicBezTo>
                  <a:pt x="1734281" y="-53831"/>
                  <a:pt x="1904786" y="24509"/>
                  <a:pt x="2057955" y="0"/>
                </a:cubicBezTo>
                <a:cubicBezTo>
                  <a:pt x="2211124" y="-24509"/>
                  <a:pt x="2448039" y="10066"/>
                  <a:pt x="2562941" y="0"/>
                </a:cubicBezTo>
                <a:cubicBezTo>
                  <a:pt x="2677843" y="-10066"/>
                  <a:pt x="2949535" y="30442"/>
                  <a:pt x="3181957" y="0"/>
                </a:cubicBezTo>
                <a:cubicBezTo>
                  <a:pt x="3414379" y="-30442"/>
                  <a:pt x="3651862" y="48364"/>
                  <a:pt x="3800972" y="0"/>
                </a:cubicBezTo>
                <a:cubicBezTo>
                  <a:pt x="3863929" y="226915"/>
                  <a:pt x="3786205" y="314401"/>
                  <a:pt x="3800972" y="606582"/>
                </a:cubicBezTo>
                <a:cubicBezTo>
                  <a:pt x="3815739" y="898763"/>
                  <a:pt x="3793696" y="911066"/>
                  <a:pt x="3800972" y="1123300"/>
                </a:cubicBezTo>
                <a:cubicBezTo>
                  <a:pt x="3808248" y="1335534"/>
                  <a:pt x="3790322" y="1428505"/>
                  <a:pt x="3800972" y="1640018"/>
                </a:cubicBezTo>
                <a:cubicBezTo>
                  <a:pt x="3811622" y="1851531"/>
                  <a:pt x="3772570" y="1955915"/>
                  <a:pt x="3800972" y="2246600"/>
                </a:cubicBezTo>
                <a:cubicBezTo>
                  <a:pt x="3540818" y="2286263"/>
                  <a:pt x="3451663" y="2213266"/>
                  <a:pt x="3219966" y="2246600"/>
                </a:cubicBezTo>
                <a:cubicBezTo>
                  <a:pt x="2988269" y="2279934"/>
                  <a:pt x="2749525" y="2243201"/>
                  <a:pt x="2600951" y="2246600"/>
                </a:cubicBezTo>
                <a:cubicBezTo>
                  <a:pt x="2452377" y="2249999"/>
                  <a:pt x="2263219" y="2232865"/>
                  <a:pt x="1981935" y="2246600"/>
                </a:cubicBezTo>
                <a:cubicBezTo>
                  <a:pt x="1700651" y="2260335"/>
                  <a:pt x="1706534" y="2191843"/>
                  <a:pt x="1514959" y="2246600"/>
                </a:cubicBezTo>
                <a:cubicBezTo>
                  <a:pt x="1323384" y="2301357"/>
                  <a:pt x="1236352" y="2232424"/>
                  <a:pt x="971963" y="2246600"/>
                </a:cubicBezTo>
                <a:cubicBezTo>
                  <a:pt x="707574" y="2260776"/>
                  <a:pt x="450608" y="2178283"/>
                  <a:pt x="0" y="2246600"/>
                </a:cubicBezTo>
                <a:cubicBezTo>
                  <a:pt x="-64632" y="1969046"/>
                  <a:pt x="39372" y="1940547"/>
                  <a:pt x="0" y="1684950"/>
                </a:cubicBezTo>
                <a:cubicBezTo>
                  <a:pt x="-39372" y="1429353"/>
                  <a:pt x="21964" y="1345556"/>
                  <a:pt x="0" y="1168232"/>
                </a:cubicBezTo>
                <a:cubicBezTo>
                  <a:pt x="-21964" y="990908"/>
                  <a:pt x="3340" y="825585"/>
                  <a:pt x="0" y="651514"/>
                </a:cubicBezTo>
                <a:cubicBezTo>
                  <a:pt x="-3340" y="477443"/>
                  <a:pt x="17470" y="287030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00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12094-F1AA-A1B0-4818-A9E72A107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1E67496-5B7D-F881-3D27-6BF85D95F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BEE81BE-5FA3-482D-0E35-05D2E3E0B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952E8C95-5CA1-DC1F-E006-019CB6C85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ORBSlam</a:t>
            </a:r>
            <a:r>
              <a:rPr lang="en-US" sz="3600" dirty="0">
                <a:solidFill>
                  <a:schemeClr val="bg1"/>
                </a:solidFill>
              </a:rPr>
              <a:t> video</a:t>
            </a:r>
          </a:p>
        </p:txBody>
      </p:sp>
      <p:pic>
        <p:nvPicPr>
          <p:cNvPr id="2" name="Online Media 1" descr="Monocular SLAM with ORB-SLAM3 and  Raspberry Pi Camera Module V2">
            <a:hlinkClick r:id="" action="ppaction://media"/>
            <a:extLst>
              <a:ext uri="{FF2B5EF4-FFF2-40B4-BE49-F238E27FC236}">
                <a16:creationId xmlns:a16="http://schemas.microsoft.com/office/drawing/2014/main" id="{AB3EDC78-6D58-85EE-0CB3-EE13E01E46B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1" y="-3048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97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Three Pillars</a:t>
            </a:r>
          </a:p>
        </p:txBody>
      </p:sp>
      <p:pic>
        <p:nvPicPr>
          <p:cNvPr id="2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19241A7-C16F-BB91-3A3A-FD76A6ED8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1327146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0BEA62C-9D52-8D54-C41B-888373ACF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1327146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77329090-0710-8BC5-A8B0-3ECA34C98F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1327146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ll Terrain Robot Wheel 130 x 59 mm (Pair) - RobotShop">
            <a:extLst>
              <a:ext uri="{FF2B5EF4-FFF2-40B4-BE49-F238E27FC236}">
                <a16:creationId xmlns:a16="http://schemas.microsoft.com/office/drawing/2014/main" id="{3CC8465A-2992-43F1-7745-1D9E88C62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0" y="4026016"/>
            <a:ext cx="2500450" cy="25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45575-EFB2-47C7-DA18-99651B71F2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39486" y="3729347"/>
            <a:ext cx="2354758" cy="2265053"/>
          </a:xfrm>
          <a:prstGeom prst="rect">
            <a:avLst/>
          </a:prstGeom>
        </p:spPr>
      </p:pic>
      <p:pic>
        <p:nvPicPr>
          <p:cNvPr id="7" name="Picture 10" descr="Puck">
            <a:extLst>
              <a:ext uri="{FF2B5EF4-FFF2-40B4-BE49-F238E27FC236}">
                <a16:creationId xmlns:a16="http://schemas.microsoft.com/office/drawing/2014/main" id="{CA68B1AC-97AE-C0BD-568E-4F76B8CC6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5691" y="3834126"/>
            <a:ext cx="2267681" cy="226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68A4FE-4419-F194-2D55-1AE03C54817B}"/>
              </a:ext>
            </a:extLst>
          </p:cNvPr>
          <p:cNvSpPr txBox="1"/>
          <p:nvPr/>
        </p:nvSpPr>
        <p:spPr>
          <a:xfrm>
            <a:off x="1082826" y="5796527"/>
            <a:ext cx="13035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BD66C-5BCE-90B7-0DD4-86CFB5543CA9}"/>
              </a:ext>
            </a:extLst>
          </p:cNvPr>
          <p:cNvSpPr txBox="1"/>
          <p:nvPr/>
        </p:nvSpPr>
        <p:spPr>
          <a:xfrm>
            <a:off x="4795692" y="5796527"/>
            <a:ext cx="2042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Perception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5AE0CF-8AD3-DB5F-6117-5EA24D90C05B}"/>
              </a:ext>
            </a:extLst>
          </p:cNvPr>
          <p:cNvSpPr txBox="1"/>
          <p:nvPr/>
        </p:nvSpPr>
        <p:spPr>
          <a:xfrm>
            <a:off x="9142396" y="5796527"/>
            <a:ext cx="216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Intelligence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26DBEC-F942-897E-793A-FC7502C7AC6C}"/>
              </a:ext>
            </a:extLst>
          </p:cNvPr>
          <p:cNvSpPr txBox="1"/>
          <p:nvPr/>
        </p:nvSpPr>
        <p:spPr>
          <a:xfrm>
            <a:off x="4628981" y="6192273"/>
            <a:ext cx="2529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(not just sensing)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6A669-C90D-E516-DFD7-E9B7927FE769}"/>
              </a:ext>
            </a:extLst>
          </p:cNvPr>
          <p:cNvSpPr txBox="1"/>
          <p:nvPr/>
        </p:nvSpPr>
        <p:spPr>
          <a:xfrm>
            <a:off x="581086" y="6192274"/>
            <a:ext cx="2460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(not just moving)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EF44DF-BD53-6A65-3C8D-09419DCD271E}"/>
              </a:ext>
            </a:extLst>
          </p:cNvPr>
          <p:cNvSpPr txBox="1"/>
          <p:nvPr/>
        </p:nvSpPr>
        <p:spPr>
          <a:xfrm>
            <a:off x="8742760" y="6192273"/>
            <a:ext cx="3214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(not just 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3310115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564E2-4FE3-3FD0-D8EA-0C681481C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55F761-DB84-CFB7-ABA7-98008F049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45677D7-D85D-8DF3-F9B9-71C1C8350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A7AFF197-DAAA-37F5-FA23-720D62A86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Action: End-to-End Overview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AD5BA34-1F02-B186-561B-8BE9F98389CB}"/>
              </a:ext>
            </a:extLst>
          </p:cNvPr>
          <p:cNvGrpSpPr/>
          <p:nvPr/>
        </p:nvGrpSpPr>
        <p:grpSpPr>
          <a:xfrm>
            <a:off x="713792" y="1527043"/>
            <a:ext cx="2957804" cy="1901957"/>
            <a:chOff x="713792" y="1527043"/>
            <a:chExt cx="2957804" cy="1901957"/>
          </a:xfrm>
        </p:grpSpPr>
        <p:pic>
          <p:nvPicPr>
            <p:cNvPr id="1026" name="Picture 2" descr="Robotic Path Planning - Path Planning">
              <a:extLst>
                <a:ext uri="{FF2B5EF4-FFF2-40B4-BE49-F238E27FC236}">
                  <a16:creationId xmlns:a16="http://schemas.microsoft.com/office/drawing/2014/main" id="{C2F1354A-D96F-3A15-341D-256BD94504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27" t="4028" r="53355" b="60026"/>
            <a:stretch/>
          </p:blipFill>
          <p:spPr bwMode="auto">
            <a:xfrm>
              <a:off x="713792" y="1527043"/>
              <a:ext cx="2957804" cy="1901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C98A590-1D69-86E5-2546-D06F8B9BE9F0}"/>
                </a:ext>
              </a:extLst>
            </p:cNvPr>
            <p:cNvSpPr/>
            <p:nvPr/>
          </p:nvSpPr>
          <p:spPr bwMode="auto">
            <a:xfrm>
              <a:off x="914399" y="1884784"/>
              <a:ext cx="144624" cy="144624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E934D-CE42-A09D-8B26-F9E671BE2BFD}"/>
                </a:ext>
              </a:extLst>
            </p:cNvPr>
            <p:cNvSpPr/>
            <p:nvPr/>
          </p:nvSpPr>
          <p:spPr bwMode="auto">
            <a:xfrm>
              <a:off x="2988904" y="2998238"/>
              <a:ext cx="144624" cy="144624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D1FC081-8EE8-8CB0-332E-4FF98F667DA7}"/>
              </a:ext>
            </a:extLst>
          </p:cNvPr>
          <p:cNvSpPr txBox="1"/>
          <p:nvPr/>
        </p:nvSpPr>
        <p:spPr>
          <a:xfrm>
            <a:off x="1330919" y="338740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Path Planning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BD1DD13-7031-DB4B-EC83-11505A3822AB}"/>
              </a:ext>
            </a:extLst>
          </p:cNvPr>
          <p:cNvGrpSpPr/>
          <p:nvPr/>
        </p:nvGrpSpPr>
        <p:grpSpPr>
          <a:xfrm>
            <a:off x="1059023" y="1957096"/>
            <a:ext cx="2030252" cy="1041142"/>
            <a:chOff x="1059023" y="1957096"/>
            <a:chExt cx="2030252" cy="104114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D47941A-7DB6-611B-06A2-6A2063D85C7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59023" y="1957096"/>
              <a:ext cx="15476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8F2A2BE-2459-871A-106B-F4B6CAC7C85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1957096"/>
              <a:ext cx="0" cy="668629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E72CED9-443C-47D0-7637-844B81C497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2625725"/>
              <a:ext cx="5062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F28D365-02EE-A4DC-EA0A-1AE2B9BBFEF4}"/>
                </a:ext>
              </a:extLst>
            </p:cNvPr>
            <p:cNvCxnSpPr>
              <a:cxnSpLocks/>
              <a:endCxn id="7" idx="0"/>
            </p:cNvCxnSpPr>
            <p:nvPr/>
          </p:nvCxnSpPr>
          <p:spPr bwMode="auto">
            <a:xfrm>
              <a:off x="3061216" y="2625725"/>
              <a:ext cx="0" cy="37251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5E8A44B-27F2-A20C-358F-1805E2C784B5}"/>
              </a:ext>
            </a:extLst>
          </p:cNvPr>
          <p:cNvSpPr/>
          <p:nvPr/>
        </p:nvSpPr>
        <p:spPr bwMode="auto">
          <a:xfrm>
            <a:off x="4006777" y="2310863"/>
            <a:ext cx="1674056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5A12AA-7781-6865-0E76-1CBB56A4D703}"/>
              </a:ext>
            </a:extLst>
          </p:cNvPr>
          <p:cNvSpPr txBox="1"/>
          <p:nvPr/>
        </p:nvSpPr>
        <p:spPr>
          <a:xfrm>
            <a:off x="3872203" y="1962506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series of poses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4F2CEA6-1B64-32DD-6146-E3EAC99239A4}"/>
                  </a:ext>
                </a:extLst>
              </p:cNvPr>
              <p:cNvSpPr txBox="1"/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𝒔𝒕𝒂𝒓𝒕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𝒆𝒏𝒅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1400" b="1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=[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400" b="1" i="1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4F2CEA6-1B64-32DD-6146-E3EAC9923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Picture 31">
            <a:extLst>
              <a:ext uri="{FF2B5EF4-FFF2-40B4-BE49-F238E27FC236}">
                <a16:creationId xmlns:a16="http://schemas.microsoft.com/office/drawing/2014/main" id="{722F5E97-EAFC-517E-8013-DDB31FEEB42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177"/>
          <a:stretch/>
        </p:blipFill>
        <p:spPr>
          <a:xfrm>
            <a:off x="6096000" y="1303227"/>
            <a:ext cx="5830239" cy="22561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51EF0F0-EC64-1042-FC4E-7E4D67FCF72C}"/>
                  </a:ext>
                </a:extLst>
              </p:cNvPr>
              <p:cNvSpPr txBox="1"/>
              <p:nvPr/>
            </p:nvSpPr>
            <p:spPr>
              <a:xfrm>
                <a:off x="8115855" y="2916233"/>
                <a:ext cx="6863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1800" b="1" i="1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51EF0F0-EC64-1042-FC4E-7E4D67FCF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5855" y="2916233"/>
                <a:ext cx="686342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E46B506-BF47-E002-C5DE-A54AE68FD6C1}"/>
                  </a:ext>
                </a:extLst>
              </p:cNvPr>
              <p:cNvSpPr txBox="1"/>
              <p:nvPr/>
            </p:nvSpPr>
            <p:spPr>
              <a:xfrm>
                <a:off x="9783787" y="3295800"/>
                <a:ext cx="463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</m:oMath>
                  </m:oMathPara>
                </a14:m>
                <a:endParaRPr lang="en-US" sz="1800" b="1" i="1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E46B506-BF47-E002-C5DE-A54AE68FD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3787" y="3295800"/>
                <a:ext cx="463525" cy="369332"/>
              </a:xfrm>
              <a:prstGeom prst="rect">
                <a:avLst/>
              </a:prstGeom>
              <a:blipFill>
                <a:blip r:embed="rId7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D34D4530-E561-6C78-0A3B-34B647465E82}"/>
              </a:ext>
            </a:extLst>
          </p:cNvPr>
          <p:cNvSpPr txBox="1"/>
          <p:nvPr/>
        </p:nvSpPr>
        <p:spPr>
          <a:xfrm>
            <a:off x="8236416" y="348278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Kinematics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329AC0CF-267C-3D52-9110-60FC934A9F79}"/>
              </a:ext>
            </a:extLst>
          </p:cNvPr>
          <p:cNvSpPr/>
          <p:nvPr/>
        </p:nvSpPr>
        <p:spPr bwMode="auto">
          <a:xfrm rot="5400000">
            <a:off x="9114138" y="4561995"/>
            <a:ext cx="1206780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EAF2655-7ECF-AFEE-3D77-5FA8C2B86D6A}"/>
                  </a:ext>
                </a:extLst>
              </p:cNvPr>
              <p:cNvSpPr txBox="1"/>
              <p:nvPr/>
            </p:nvSpPr>
            <p:spPr>
              <a:xfrm>
                <a:off x="10063898" y="4542668"/>
                <a:ext cx="20204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i="1" dirty="0"/>
                  <a:t>desired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1800" i="1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EAF2655-7ECF-AFEE-3D77-5FA8C2B86D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63898" y="4542668"/>
                <a:ext cx="2020425" cy="369332"/>
              </a:xfrm>
              <a:prstGeom prst="rect">
                <a:avLst/>
              </a:prstGeom>
              <a:blipFill>
                <a:blip r:embed="rId8"/>
                <a:stretch>
                  <a:fillRect l="-2500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57A979D8-CC47-9DF9-C826-AAE914858CC5}"/>
              </a:ext>
            </a:extLst>
          </p:cNvPr>
          <p:cNvSpPr txBox="1"/>
          <p:nvPr/>
        </p:nvSpPr>
        <p:spPr>
          <a:xfrm>
            <a:off x="8944302" y="6249265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Odometry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3C7F2EA-A4F9-84C8-8EA3-51AF7E82CB9E}"/>
              </a:ext>
            </a:extLst>
          </p:cNvPr>
          <p:cNvGrpSpPr/>
          <p:nvPr/>
        </p:nvGrpSpPr>
        <p:grpSpPr>
          <a:xfrm>
            <a:off x="6002845" y="1206744"/>
            <a:ext cx="2928288" cy="850412"/>
            <a:chOff x="1841948" y="4124246"/>
            <a:chExt cx="6207875" cy="1802845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28B1EB0-B87C-8AD7-BEAB-4754414CD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41948" y="4124246"/>
              <a:ext cx="2701528" cy="180284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1DFCF9A-8530-9C82-8635-9D358126F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43477" y="4143864"/>
              <a:ext cx="3506346" cy="1783227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D9C5192-6E1D-0982-D753-1DC6DD8C6EBF}"/>
                  </a:ext>
                </a:extLst>
              </p:cNvPr>
              <p:cNvSpPr txBox="1"/>
              <p:nvPr/>
            </p:nvSpPr>
            <p:spPr>
              <a:xfrm>
                <a:off x="6907991" y="5312565"/>
                <a:ext cx="6229350" cy="8510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𝑤h𝑒𝑒𝑙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D9C5192-6E1D-0982-D753-1DC6DD8C6E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7991" y="5312565"/>
                <a:ext cx="6229350" cy="851002"/>
              </a:xfrm>
              <a:prstGeom prst="rect">
                <a:avLst/>
              </a:prstGeom>
              <a:blipFill>
                <a:blip r:embed="rId11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" descr="What is a Quadrature Encoder and How does it Work?">
            <a:extLst>
              <a:ext uri="{FF2B5EF4-FFF2-40B4-BE49-F238E27FC236}">
                <a16:creationId xmlns:a16="http://schemas.microsoft.com/office/drawing/2014/main" id="{78F295A2-3081-6D23-473C-9213F6906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165" y="4503767"/>
            <a:ext cx="1723670" cy="172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DF96F8B3-27BB-16C0-B64A-A2665A7A5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795" y="4495180"/>
            <a:ext cx="1673826" cy="163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8698400-3F7C-61C1-FDCD-9886CB1D3A9A}"/>
              </a:ext>
            </a:extLst>
          </p:cNvPr>
          <p:cNvSpPr txBox="1"/>
          <p:nvPr/>
        </p:nvSpPr>
        <p:spPr>
          <a:xfrm>
            <a:off x="4732655" y="6254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Encoder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C06A035-CA36-9F07-F5DB-56B9566FDC9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5400000">
            <a:off x="422226" y="4396980"/>
            <a:ext cx="1574946" cy="1723670"/>
          </a:xfrm>
          <a:prstGeom prst="rect">
            <a:avLst/>
          </a:prstGeom>
        </p:spPr>
      </p:pic>
      <p:pic>
        <p:nvPicPr>
          <p:cNvPr id="1028" name="Picture 4" descr="Pros and cons for different types of drive selection - Robohub">
            <a:extLst>
              <a:ext uri="{FF2B5EF4-FFF2-40B4-BE49-F238E27FC236}">
                <a16:creationId xmlns:a16="http://schemas.microsoft.com/office/drawing/2014/main" id="{256EB6E4-E34E-0A00-452D-0546C60D7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0" r="11882"/>
          <a:stretch/>
        </p:blipFill>
        <p:spPr bwMode="auto">
          <a:xfrm>
            <a:off x="2057471" y="4549011"/>
            <a:ext cx="1723670" cy="142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5ECEA97C-55BA-196E-BB6A-92164C7F0D03}"/>
              </a:ext>
            </a:extLst>
          </p:cNvPr>
          <p:cNvSpPr txBox="1"/>
          <p:nvPr/>
        </p:nvSpPr>
        <p:spPr>
          <a:xfrm>
            <a:off x="704334" y="6254775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Motor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2B6CE79-CBC5-EBBB-4C19-B526984118BC}"/>
              </a:ext>
            </a:extLst>
          </p:cNvPr>
          <p:cNvSpPr txBox="1"/>
          <p:nvPr/>
        </p:nvSpPr>
        <p:spPr>
          <a:xfrm>
            <a:off x="2526055" y="6254775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Wheel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61279D36-F0A3-3130-C103-AB2C4EB79766}"/>
              </a:ext>
            </a:extLst>
          </p:cNvPr>
          <p:cNvSpPr/>
          <p:nvPr/>
        </p:nvSpPr>
        <p:spPr bwMode="auto">
          <a:xfrm rot="10800000">
            <a:off x="7029636" y="5579619"/>
            <a:ext cx="1206780" cy="33431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AD3052B-BD67-5696-F14B-5310AD4D3C3D}"/>
              </a:ext>
            </a:extLst>
          </p:cNvPr>
          <p:cNvSpPr txBox="1"/>
          <p:nvPr/>
        </p:nvSpPr>
        <p:spPr>
          <a:xfrm>
            <a:off x="6957199" y="496206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physical </a:t>
            </a:r>
          </a:p>
          <a:p>
            <a:r>
              <a:rPr lang="en-US" sz="1800" i="1" dirty="0"/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17546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/>
      <p:bldP spid="31" grpId="0"/>
      <p:bldP spid="34" grpId="0"/>
      <p:bldP spid="35" grpId="0"/>
      <p:bldP spid="37" grpId="0"/>
      <p:bldP spid="38" grpId="0" animBg="1"/>
      <p:bldP spid="39" grpId="0"/>
      <p:bldP spid="40" grpId="0"/>
      <p:bldP spid="45" grpId="0"/>
      <p:bldP spid="48" grpId="0"/>
      <p:bldP spid="51" grpId="0"/>
      <p:bldP spid="52" grpId="0"/>
      <p:bldP spid="53" grpId="0" animBg="1"/>
      <p:bldP spid="5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AF551-A614-72F1-E17D-ED638BEAE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C7E571C-13C6-035A-B81F-40EF4B11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F493184-9D93-DE43-628D-B36586A3E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BE057D95-DC5C-2B24-1FBD-BC9C58BBE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Action: End-to-End Overview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DD09736-EC9A-F2C5-2B38-2206F7AF620D}"/>
              </a:ext>
            </a:extLst>
          </p:cNvPr>
          <p:cNvGrpSpPr/>
          <p:nvPr/>
        </p:nvGrpSpPr>
        <p:grpSpPr>
          <a:xfrm>
            <a:off x="713792" y="1527043"/>
            <a:ext cx="2957804" cy="1901957"/>
            <a:chOff x="713792" y="1527043"/>
            <a:chExt cx="2957804" cy="1901957"/>
          </a:xfrm>
        </p:grpSpPr>
        <p:pic>
          <p:nvPicPr>
            <p:cNvPr id="1026" name="Picture 2" descr="Robotic Path Planning - Path Planning">
              <a:extLst>
                <a:ext uri="{FF2B5EF4-FFF2-40B4-BE49-F238E27FC236}">
                  <a16:creationId xmlns:a16="http://schemas.microsoft.com/office/drawing/2014/main" id="{B846A25B-E1A6-5311-043A-F24AEEA223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27" t="4028" r="53355" b="60026"/>
            <a:stretch/>
          </p:blipFill>
          <p:spPr bwMode="auto">
            <a:xfrm>
              <a:off x="713792" y="1527043"/>
              <a:ext cx="2957804" cy="1901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E87B6C-A24D-C10C-AF49-7A7BF83F4ACE}"/>
                </a:ext>
              </a:extLst>
            </p:cNvPr>
            <p:cNvSpPr/>
            <p:nvPr/>
          </p:nvSpPr>
          <p:spPr bwMode="auto">
            <a:xfrm>
              <a:off x="914399" y="1884784"/>
              <a:ext cx="144624" cy="144624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9E3F51-8630-D3EE-6A8D-D27D85564DFB}"/>
                </a:ext>
              </a:extLst>
            </p:cNvPr>
            <p:cNvSpPr/>
            <p:nvPr/>
          </p:nvSpPr>
          <p:spPr bwMode="auto">
            <a:xfrm>
              <a:off x="2988904" y="2998238"/>
              <a:ext cx="144624" cy="144624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733BBD7-6429-9340-0832-5CEA974F4071}"/>
              </a:ext>
            </a:extLst>
          </p:cNvPr>
          <p:cNvSpPr txBox="1"/>
          <p:nvPr/>
        </p:nvSpPr>
        <p:spPr>
          <a:xfrm>
            <a:off x="1330919" y="338740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Path Planning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5EE85B-E904-E66A-E3AE-1B606AF9294D}"/>
              </a:ext>
            </a:extLst>
          </p:cNvPr>
          <p:cNvGrpSpPr/>
          <p:nvPr/>
        </p:nvGrpSpPr>
        <p:grpSpPr>
          <a:xfrm>
            <a:off x="1059023" y="1957096"/>
            <a:ext cx="2030252" cy="1041142"/>
            <a:chOff x="1059023" y="1957096"/>
            <a:chExt cx="2030252" cy="104114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CB3A4E5-AE4D-E18C-E432-336E186A8A2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59023" y="1957096"/>
              <a:ext cx="15476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9FDFAE4-8010-A3AC-2AD3-76BD6F933F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1957096"/>
              <a:ext cx="0" cy="668629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3B89482-69B2-0623-FC1B-49EF6BA9EB2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83023" y="2625725"/>
              <a:ext cx="506252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E069D66-A1B5-3E3F-3BE0-20D18ED9FF36}"/>
                </a:ext>
              </a:extLst>
            </p:cNvPr>
            <p:cNvCxnSpPr>
              <a:cxnSpLocks/>
              <a:endCxn id="7" idx="0"/>
            </p:cNvCxnSpPr>
            <p:nvPr/>
          </p:nvCxnSpPr>
          <p:spPr bwMode="auto">
            <a:xfrm>
              <a:off x="3061216" y="2625725"/>
              <a:ext cx="0" cy="37251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8EC9C9-A495-48FB-4E76-FB8BC9A5F5F2}"/>
              </a:ext>
            </a:extLst>
          </p:cNvPr>
          <p:cNvSpPr txBox="1"/>
          <p:nvPr/>
        </p:nvSpPr>
        <p:spPr>
          <a:xfrm>
            <a:off x="3864468" y="2256079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series of poses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BB28FE1-E568-AA98-D90C-6C82284A01E6}"/>
                  </a:ext>
                </a:extLst>
              </p:cNvPr>
              <p:cNvSpPr txBox="1"/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[ 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𝒔𝒕𝒂𝒓𝒕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𝒆𝒏𝒅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]</m:t>
                      </m:r>
                    </m:oMath>
                  </m:oMathPara>
                </a14:m>
                <a:endParaRPr lang="en-US" sz="1400" b="1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=[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400" b="1" i="1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BB28FE1-E568-AA98-D90C-6C82284A01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596" y="2577679"/>
                <a:ext cx="2169055" cy="523220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8BB34FB1-25FD-C6A4-1C6B-3BA173186BBD}"/>
              </a:ext>
            </a:extLst>
          </p:cNvPr>
          <p:cNvSpPr txBox="1"/>
          <p:nvPr/>
        </p:nvSpPr>
        <p:spPr>
          <a:xfrm>
            <a:off x="7788446" y="3387403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Kinematics / Odometry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D69329A-4709-C632-5CAC-A645C36E1E0F}"/>
                  </a:ext>
                </a:extLst>
              </p:cNvPr>
              <p:cNvSpPr txBox="1"/>
              <p:nvPr/>
            </p:nvSpPr>
            <p:spPr>
              <a:xfrm>
                <a:off x="7300559" y="2089665"/>
                <a:ext cx="6229350" cy="6613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𝑤h𝑒𝑒𝑙</m:t>
                          </m:r>
                        </m:sub>
                      </m:sSub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D69329A-4709-C632-5CAC-A645C36E1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0559" y="2089665"/>
                <a:ext cx="6229350" cy="661335"/>
              </a:xfrm>
              <a:prstGeom prst="rect">
                <a:avLst/>
              </a:prstGeom>
              <a:blipFill>
                <a:blip r:embed="rId5"/>
                <a:stretch>
                  <a:fillRect b="-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E12EF73-D74C-7D10-3AD1-5C341CF5EC36}"/>
              </a:ext>
            </a:extLst>
          </p:cNvPr>
          <p:cNvSpPr txBox="1"/>
          <p:nvPr/>
        </p:nvSpPr>
        <p:spPr>
          <a:xfrm>
            <a:off x="389141" y="4397641"/>
            <a:ext cx="3020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What about speed?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7D7EE8-D97E-EBAA-B663-B89833299B90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9040" y="4152240"/>
            <a:ext cx="5214012" cy="16094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65D8AA-4A85-589D-2909-2D163DC10A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0559" y="5831128"/>
            <a:ext cx="4250974" cy="8356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1C9EFD-CAD6-BC24-5590-2DEB1EABEA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9715" y="4811658"/>
            <a:ext cx="3020378" cy="1536078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72C52D4C-7854-AEA2-2C2E-400795CB04EC}"/>
              </a:ext>
            </a:extLst>
          </p:cNvPr>
          <p:cNvSpPr/>
          <p:nvPr/>
        </p:nvSpPr>
        <p:spPr bwMode="auto">
          <a:xfrm>
            <a:off x="5918794" y="5404178"/>
            <a:ext cx="1522967" cy="1440033"/>
          </a:xfrm>
          <a:prstGeom prst="arc">
            <a:avLst>
              <a:gd name="adj1" fmla="val 16200000"/>
              <a:gd name="adj2" fmla="val 21024045"/>
            </a:avLst>
          </a:prstGeom>
          <a:noFill/>
          <a:ln w="19050" cap="flat" cmpd="sng" algn="ctr">
            <a:solidFill>
              <a:schemeClr val="tx1"/>
            </a:solidFill>
            <a:prstDash val="sysDot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C3D6D9-EE11-935B-25B2-74D8CB0490EF}"/>
                  </a:ext>
                </a:extLst>
              </p:cNvPr>
              <p:cNvSpPr txBox="1"/>
              <p:nvPr/>
            </p:nvSpPr>
            <p:spPr>
              <a:xfrm>
                <a:off x="697084" y="5261824"/>
                <a:ext cx="2475742" cy="7586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𝑒𝑛𝑐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𝐶𝑃𝑅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8C3D6D9-EE11-935B-25B2-74D8CB0490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084" y="5261824"/>
                <a:ext cx="2475742" cy="758669"/>
              </a:xfrm>
              <a:prstGeom prst="rect">
                <a:avLst/>
              </a:prstGeom>
              <a:blipFill>
                <a:blip r:embed="rId9"/>
                <a:stretch>
                  <a:fillRect l="-2041" t="-1639" r="-510" b="-180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F1A7445-72E6-C8EC-EF44-3A3DC7EB74A1}"/>
              </a:ext>
            </a:extLst>
          </p:cNvPr>
          <p:cNvSpPr txBox="1"/>
          <p:nvPr/>
        </p:nvSpPr>
        <p:spPr>
          <a:xfrm>
            <a:off x="1085807" y="6423885"/>
            <a:ext cx="5775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/>
              <a:t>Easiest thing to do / assume: </a:t>
            </a:r>
            <a:r>
              <a:rPr lang="en-US" sz="1800" dirty="0"/>
              <a:t>constant linear velocity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01756F-F653-C250-E618-3B5BA0C5663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43699" r="1177"/>
          <a:stretch/>
        </p:blipFill>
        <p:spPr>
          <a:xfrm>
            <a:off x="6861747" y="1571348"/>
            <a:ext cx="2329688" cy="16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58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Perception Recap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6D11FE-B4CE-4511-688E-ECB3F3F12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277" y="1227829"/>
            <a:ext cx="5664910" cy="242781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1E23003-E77E-5109-27BF-41332B412DA7}"/>
              </a:ext>
            </a:extLst>
          </p:cNvPr>
          <p:cNvGrpSpPr/>
          <p:nvPr/>
        </p:nvGrpSpPr>
        <p:grpSpPr>
          <a:xfrm>
            <a:off x="4614718" y="3886173"/>
            <a:ext cx="7577282" cy="1745119"/>
            <a:chOff x="4614718" y="3886173"/>
            <a:chExt cx="7577282" cy="1745119"/>
          </a:xfrm>
        </p:grpSpPr>
        <p:pic>
          <p:nvPicPr>
            <p:cNvPr id="5" name="Picture 6" descr="passive rc low pass filter">
              <a:extLst>
                <a:ext uri="{FF2B5EF4-FFF2-40B4-BE49-F238E27FC236}">
                  <a16:creationId xmlns:a16="http://schemas.microsoft.com/office/drawing/2014/main" id="{06BAA959-342C-8A0A-299B-98EB796543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4718" y="4150662"/>
              <a:ext cx="2998046" cy="14806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F3F378-136D-DFF4-B8DD-00E2C3A005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1756" y="3907139"/>
              <a:ext cx="3517892" cy="111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Amazon.com: Arduino Nano ESP32 with ...">
              <a:extLst>
                <a:ext uri="{FF2B5EF4-FFF2-40B4-BE49-F238E27FC236}">
                  <a16:creationId xmlns:a16="http://schemas.microsoft.com/office/drawing/2014/main" id="{1029F1D6-3A21-537B-22C3-70A0EEE46A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19577" y="3886173"/>
              <a:ext cx="1372423" cy="11334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2" descr="Typical time and frequency domain signals obtained from a microphone... |  Download Scientific Diagram">
            <a:extLst>
              <a:ext uri="{FF2B5EF4-FFF2-40B4-BE49-F238E27FC236}">
                <a16:creationId xmlns:a16="http://schemas.microsoft.com/office/drawing/2014/main" id="{166E3AF4-AEF0-7A6D-AAEA-80062F0B22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51"/>
          <a:stretch/>
        </p:blipFill>
        <p:spPr bwMode="auto">
          <a:xfrm>
            <a:off x="6670620" y="5140743"/>
            <a:ext cx="5521380" cy="1771868"/>
          </a:xfrm>
          <a:custGeom>
            <a:avLst/>
            <a:gdLst>
              <a:gd name="connsiteX0" fmla="*/ 0 w 5521380"/>
              <a:gd name="connsiteY0" fmla="*/ 0 h 1771868"/>
              <a:gd name="connsiteX1" fmla="*/ 496924 w 5521380"/>
              <a:gd name="connsiteY1" fmla="*/ 0 h 1771868"/>
              <a:gd name="connsiteX2" fmla="*/ 883421 w 5521380"/>
              <a:gd name="connsiteY2" fmla="*/ 0 h 1771868"/>
              <a:gd name="connsiteX3" fmla="*/ 1545986 w 5521380"/>
              <a:gd name="connsiteY3" fmla="*/ 0 h 1771868"/>
              <a:gd name="connsiteX4" fmla="*/ 2042911 w 5521380"/>
              <a:gd name="connsiteY4" fmla="*/ 0 h 1771868"/>
              <a:gd name="connsiteX5" fmla="*/ 2539835 w 5521380"/>
              <a:gd name="connsiteY5" fmla="*/ 0 h 1771868"/>
              <a:gd name="connsiteX6" fmla="*/ 3202400 w 5521380"/>
              <a:gd name="connsiteY6" fmla="*/ 0 h 1771868"/>
              <a:gd name="connsiteX7" fmla="*/ 3644111 w 5521380"/>
              <a:gd name="connsiteY7" fmla="*/ 0 h 1771868"/>
              <a:gd name="connsiteX8" fmla="*/ 4306676 w 5521380"/>
              <a:gd name="connsiteY8" fmla="*/ 0 h 1771868"/>
              <a:gd name="connsiteX9" fmla="*/ 4969242 w 5521380"/>
              <a:gd name="connsiteY9" fmla="*/ 0 h 1771868"/>
              <a:gd name="connsiteX10" fmla="*/ 5521380 w 5521380"/>
              <a:gd name="connsiteY10" fmla="*/ 0 h 1771868"/>
              <a:gd name="connsiteX11" fmla="*/ 5521380 w 5521380"/>
              <a:gd name="connsiteY11" fmla="*/ 626060 h 1771868"/>
              <a:gd name="connsiteX12" fmla="*/ 5521380 w 5521380"/>
              <a:gd name="connsiteY12" fmla="*/ 1234401 h 1771868"/>
              <a:gd name="connsiteX13" fmla="*/ 5521380 w 5521380"/>
              <a:gd name="connsiteY13" fmla="*/ 1771868 h 1771868"/>
              <a:gd name="connsiteX14" fmla="*/ 4969242 w 5521380"/>
              <a:gd name="connsiteY14" fmla="*/ 1771868 h 1771868"/>
              <a:gd name="connsiteX15" fmla="*/ 4527532 w 5521380"/>
              <a:gd name="connsiteY15" fmla="*/ 1771868 h 1771868"/>
              <a:gd name="connsiteX16" fmla="*/ 3975394 w 5521380"/>
              <a:gd name="connsiteY16" fmla="*/ 1771868 h 1771868"/>
              <a:gd name="connsiteX17" fmla="*/ 3312828 w 5521380"/>
              <a:gd name="connsiteY17" fmla="*/ 1771868 h 1771868"/>
              <a:gd name="connsiteX18" fmla="*/ 2760690 w 5521380"/>
              <a:gd name="connsiteY18" fmla="*/ 1771868 h 1771868"/>
              <a:gd name="connsiteX19" fmla="*/ 2374193 w 5521380"/>
              <a:gd name="connsiteY19" fmla="*/ 1771868 h 1771868"/>
              <a:gd name="connsiteX20" fmla="*/ 1932483 w 5521380"/>
              <a:gd name="connsiteY20" fmla="*/ 1771868 h 1771868"/>
              <a:gd name="connsiteX21" fmla="*/ 1269917 w 5521380"/>
              <a:gd name="connsiteY21" fmla="*/ 1771868 h 1771868"/>
              <a:gd name="connsiteX22" fmla="*/ 717779 w 5521380"/>
              <a:gd name="connsiteY22" fmla="*/ 1771868 h 1771868"/>
              <a:gd name="connsiteX23" fmla="*/ 0 w 5521380"/>
              <a:gd name="connsiteY23" fmla="*/ 1771868 h 1771868"/>
              <a:gd name="connsiteX24" fmla="*/ 0 w 5521380"/>
              <a:gd name="connsiteY24" fmla="*/ 1181245 h 1771868"/>
              <a:gd name="connsiteX25" fmla="*/ 0 w 5521380"/>
              <a:gd name="connsiteY25" fmla="*/ 643779 h 1771868"/>
              <a:gd name="connsiteX26" fmla="*/ 0 w 5521380"/>
              <a:gd name="connsiteY26" fmla="*/ 0 h 177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521380" h="1771868" extrusionOk="0">
                <a:moveTo>
                  <a:pt x="0" y="0"/>
                </a:moveTo>
                <a:cubicBezTo>
                  <a:pt x="212574" y="-36268"/>
                  <a:pt x="350613" y="1661"/>
                  <a:pt x="496924" y="0"/>
                </a:cubicBezTo>
                <a:cubicBezTo>
                  <a:pt x="643235" y="-1661"/>
                  <a:pt x="751205" y="9566"/>
                  <a:pt x="883421" y="0"/>
                </a:cubicBezTo>
                <a:cubicBezTo>
                  <a:pt x="1015637" y="-9566"/>
                  <a:pt x="1397254" y="56869"/>
                  <a:pt x="1545986" y="0"/>
                </a:cubicBezTo>
                <a:cubicBezTo>
                  <a:pt x="1694719" y="-56869"/>
                  <a:pt x="1851495" y="15864"/>
                  <a:pt x="2042911" y="0"/>
                </a:cubicBezTo>
                <a:cubicBezTo>
                  <a:pt x="2234328" y="-15864"/>
                  <a:pt x="2334145" y="41793"/>
                  <a:pt x="2539835" y="0"/>
                </a:cubicBezTo>
                <a:cubicBezTo>
                  <a:pt x="2745525" y="-41793"/>
                  <a:pt x="2989758" y="77995"/>
                  <a:pt x="3202400" y="0"/>
                </a:cubicBezTo>
                <a:cubicBezTo>
                  <a:pt x="3415043" y="-77995"/>
                  <a:pt x="3554131" y="30441"/>
                  <a:pt x="3644111" y="0"/>
                </a:cubicBezTo>
                <a:cubicBezTo>
                  <a:pt x="3734091" y="-30441"/>
                  <a:pt x="4082403" y="68581"/>
                  <a:pt x="4306676" y="0"/>
                </a:cubicBezTo>
                <a:cubicBezTo>
                  <a:pt x="4530949" y="-68581"/>
                  <a:pt x="4718350" y="13701"/>
                  <a:pt x="4969242" y="0"/>
                </a:cubicBezTo>
                <a:cubicBezTo>
                  <a:pt x="5220134" y="-13701"/>
                  <a:pt x="5247172" y="32128"/>
                  <a:pt x="5521380" y="0"/>
                </a:cubicBezTo>
                <a:cubicBezTo>
                  <a:pt x="5541037" y="256009"/>
                  <a:pt x="5516589" y="342523"/>
                  <a:pt x="5521380" y="626060"/>
                </a:cubicBezTo>
                <a:cubicBezTo>
                  <a:pt x="5526171" y="909597"/>
                  <a:pt x="5470317" y="1085620"/>
                  <a:pt x="5521380" y="1234401"/>
                </a:cubicBezTo>
                <a:cubicBezTo>
                  <a:pt x="5572443" y="1383182"/>
                  <a:pt x="5511618" y="1661428"/>
                  <a:pt x="5521380" y="1771868"/>
                </a:cubicBezTo>
                <a:cubicBezTo>
                  <a:pt x="5263040" y="1810989"/>
                  <a:pt x="5223337" y="1732647"/>
                  <a:pt x="4969242" y="1771868"/>
                </a:cubicBezTo>
                <a:cubicBezTo>
                  <a:pt x="4715147" y="1811089"/>
                  <a:pt x="4716344" y="1766521"/>
                  <a:pt x="4527532" y="1771868"/>
                </a:cubicBezTo>
                <a:cubicBezTo>
                  <a:pt x="4338720" y="1777215"/>
                  <a:pt x="4174864" y="1741458"/>
                  <a:pt x="3975394" y="1771868"/>
                </a:cubicBezTo>
                <a:cubicBezTo>
                  <a:pt x="3775924" y="1802278"/>
                  <a:pt x="3594121" y="1762808"/>
                  <a:pt x="3312828" y="1771868"/>
                </a:cubicBezTo>
                <a:cubicBezTo>
                  <a:pt x="3031535" y="1780928"/>
                  <a:pt x="3013190" y="1765637"/>
                  <a:pt x="2760690" y="1771868"/>
                </a:cubicBezTo>
                <a:cubicBezTo>
                  <a:pt x="2508190" y="1778099"/>
                  <a:pt x="2512921" y="1730148"/>
                  <a:pt x="2374193" y="1771868"/>
                </a:cubicBezTo>
                <a:cubicBezTo>
                  <a:pt x="2235465" y="1813588"/>
                  <a:pt x="2026239" y="1764063"/>
                  <a:pt x="1932483" y="1771868"/>
                </a:cubicBezTo>
                <a:cubicBezTo>
                  <a:pt x="1838727" y="1779673"/>
                  <a:pt x="1487764" y="1748671"/>
                  <a:pt x="1269917" y="1771868"/>
                </a:cubicBezTo>
                <a:cubicBezTo>
                  <a:pt x="1052070" y="1795065"/>
                  <a:pt x="958469" y="1760897"/>
                  <a:pt x="717779" y="1771868"/>
                </a:cubicBezTo>
                <a:cubicBezTo>
                  <a:pt x="477089" y="1782839"/>
                  <a:pt x="199550" y="1732719"/>
                  <a:pt x="0" y="1771868"/>
                </a:cubicBezTo>
                <a:cubicBezTo>
                  <a:pt x="-9501" y="1643438"/>
                  <a:pt x="26962" y="1314595"/>
                  <a:pt x="0" y="1181245"/>
                </a:cubicBezTo>
                <a:cubicBezTo>
                  <a:pt x="-26962" y="1047895"/>
                  <a:pt x="49871" y="761297"/>
                  <a:pt x="0" y="643779"/>
                </a:cubicBezTo>
                <a:cubicBezTo>
                  <a:pt x="-49871" y="526261"/>
                  <a:pt x="50417" y="301693"/>
                  <a:pt x="0" y="0"/>
                </a:cubicBezTo>
                <a:close/>
              </a:path>
            </a:pathLst>
          </a:custGeom>
          <a:noFill/>
          <a:ln w="222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5A952A6-3269-2DD0-CA2C-59607A06D28E}"/>
              </a:ext>
            </a:extLst>
          </p:cNvPr>
          <p:cNvGrpSpPr/>
          <p:nvPr/>
        </p:nvGrpSpPr>
        <p:grpSpPr>
          <a:xfrm>
            <a:off x="181239" y="899808"/>
            <a:ext cx="5050295" cy="2078949"/>
            <a:chOff x="181239" y="899808"/>
            <a:chExt cx="5050295" cy="2078949"/>
          </a:xfrm>
        </p:grpSpPr>
        <p:pic>
          <p:nvPicPr>
            <p:cNvPr id="10" name="Picture 12" descr="MEMS Design And Fabrication | IC2">
              <a:extLst>
                <a:ext uri="{FF2B5EF4-FFF2-40B4-BE49-F238E27FC236}">
                  <a16:creationId xmlns:a16="http://schemas.microsoft.com/office/drawing/2014/main" id="{718DBE54-8575-E953-0251-CBE6AE23EC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239" y="1218757"/>
              <a:ext cx="3128889" cy="1760000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6" descr="MEMS Fabrication Process | SpringerLink">
              <a:extLst>
                <a:ext uri="{FF2B5EF4-FFF2-40B4-BE49-F238E27FC236}">
                  <a16:creationId xmlns:a16="http://schemas.microsoft.com/office/drawing/2014/main" id="{45305B50-0AD9-7D12-A344-C29C887DA2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55018" y="899808"/>
              <a:ext cx="2376516" cy="1266319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Picture 10" descr="A Novel MEMS Capacitive Microphone with Semiconstrained Diaphragm Supported  with Center and Peripheral Backplate Protrusions">
            <a:extLst>
              <a:ext uri="{FF2B5EF4-FFF2-40B4-BE49-F238E27FC236}">
                <a16:creationId xmlns:a16="http://schemas.microsoft.com/office/drawing/2014/main" id="{2AA06941-C955-23E3-A0D7-71D2C0E3B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550875"/>
            <a:ext cx="4490514" cy="329243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67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29A2-2BF7-F9D7-8B72-3FABFAD74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0036AB4-D164-21E2-C78D-4A63E9277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C37D5E3-87E0-4862-4AE7-9836E7826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D7CC71DC-EDC6-E7AC-58FA-A1E297296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Intelligence 1 Recap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87277E9-5AB7-F467-E982-1FB1B4B2C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285" y="1335858"/>
            <a:ext cx="6342018" cy="29241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3E152-6AC0-3A2D-D648-8A9C326F3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8588" y="2618924"/>
            <a:ext cx="5279571" cy="2466167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1ECF995-DDB4-532B-27EB-E5A5D58FBF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5173" y="5085091"/>
            <a:ext cx="5486400" cy="1567542"/>
          </a:xfrm>
          <a:prstGeom prst="rect">
            <a:avLst/>
          </a:prstGeom>
        </p:spPr>
      </p:pic>
      <p:pic>
        <p:nvPicPr>
          <p:cNvPr id="5" name="Picture 2" descr="c# - How to reduce the noise in a cloud points in dataset? - Stack Overflow">
            <a:extLst>
              <a:ext uri="{FF2B5EF4-FFF2-40B4-BE49-F238E27FC236}">
                <a16:creationId xmlns:a16="http://schemas.microsoft.com/office/drawing/2014/main" id="{B3A6CDB4-E3DA-13C2-BF94-EEB085B53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99"/>
          <a:stretch/>
        </p:blipFill>
        <p:spPr bwMode="auto">
          <a:xfrm>
            <a:off x="1433808" y="4430626"/>
            <a:ext cx="3800972" cy="2246600"/>
          </a:xfrm>
          <a:custGeom>
            <a:avLst/>
            <a:gdLst>
              <a:gd name="connsiteX0" fmla="*/ 0 w 3800972"/>
              <a:gd name="connsiteY0" fmla="*/ 0 h 2246600"/>
              <a:gd name="connsiteX1" fmla="*/ 504986 w 3800972"/>
              <a:gd name="connsiteY1" fmla="*/ 0 h 2246600"/>
              <a:gd name="connsiteX2" fmla="*/ 933953 w 3800972"/>
              <a:gd name="connsiteY2" fmla="*/ 0 h 2246600"/>
              <a:gd name="connsiteX3" fmla="*/ 1552969 w 3800972"/>
              <a:gd name="connsiteY3" fmla="*/ 0 h 2246600"/>
              <a:gd name="connsiteX4" fmla="*/ 2057955 w 3800972"/>
              <a:gd name="connsiteY4" fmla="*/ 0 h 2246600"/>
              <a:gd name="connsiteX5" fmla="*/ 2562941 w 3800972"/>
              <a:gd name="connsiteY5" fmla="*/ 0 h 2246600"/>
              <a:gd name="connsiteX6" fmla="*/ 3181957 w 3800972"/>
              <a:gd name="connsiteY6" fmla="*/ 0 h 2246600"/>
              <a:gd name="connsiteX7" fmla="*/ 3800972 w 3800972"/>
              <a:gd name="connsiteY7" fmla="*/ 0 h 2246600"/>
              <a:gd name="connsiteX8" fmla="*/ 3800972 w 3800972"/>
              <a:gd name="connsiteY8" fmla="*/ 606582 h 2246600"/>
              <a:gd name="connsiteX9" fmla="*/ 3800972 w 3800972"/>
              <a:gd name="connsiteY9" fmla="*/ 1123300 h 2246600"/>
              <a:gd name="connsiteX10" fmla="*/ 3800972 w 3800972"/>
              <a:gd name="connsiteY10" fmla="*/ 1640018 h 2246600"/>
              <a:gd name="connsiteX11" fmla="*/ 3800972 w 3800972"/>
              <a:gd name="connsiteY11" fmla="*/ 2246600 h 2246600"/>
              <a:gd name="connsiteX12" fmla="*/ 3219966 w 3800972"/>
              <a:gd name="connsiteY12" fmla="*/ 2246600 h 2246600"/>
              <a:gd name="connsiteX13" fmla="*/ 2600951 w 3800972"/>
              <a:gd name="connsiteY13" fmla="*/ 2246600 h 2246600"/>
              <a:gd name="connsiteX14" fmla="*/ 1981935 w 3800972"/>
              <a:gd name="connsiteY14" fmla="*/ 2246600 h 2246600"/>
              <a:gd name="connsiteX15" fmla="*/ 1514959 w 3800972"/>
              <a:gd name="connsiteY15" fmla="*/ 2246600 h 2246600"/>
              <a:gd name="connsiteX16" fmla="*/ 971963 w 3800972"/>
              <a:gd name="connsiteY16" fmla="*/ 2246600 h 2246600"/>
              <a:gd name="connsiteX17" fmla="*/ 0 w 3800972"/>
              <a:gd name="connsiteY17" fmla="*/ 2246600 h 2246600"/>
              <a:gd name="connsiteX18" fmla="*/ 0 w 3800972"/>
              <a:gd name="connsiteY18" fmla="*/ 1684950 h 2246600"/>
              <a:gd name="connsiteX19" fmla="*/ 0 w 3800972"/>
              <a:gd name="connsiteY19" fmla="*/ 1168232 h 2246600"/>
              <a:gd name="connsiteX20" fmla="*/ 0 w 3800972"/>
              <a:gd name="connsiteY20" fmla="*/ 651514 h 2246600"/>
              <a:gd name="connsiteX21" fmla="*/ 0 w 3800972"/>
              <a:gd name="connsiteY21" fmla="*/ 0 h 22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00972" h="2246600" extrusionOk="0">
                <a:moveTo>
                  <a:pt x="0" y="0"/>
                </a:moveTo>
                <a:cubicBezTo>
                  <a:pt x="121997" y="-32813"/>
                  <a:pt x="309687" y="2042"/>
                  <a:pt x="504986" y="0"/>
                </a:cubicBezTo>
                <a:cubicBezTo>
                  <a:pt x="700285" y="-2042"/>
                  <a:pt x="777973" y="36687"/>
                  <a:pt x="933953" y="0"/>
                </a:cubicBezTo>
                <a:cubicBezTo>
                  <a:pt x="1089933" y="-36687"/>
                  <a:pt x="1371657" y="53831"/>
                  <a:pt x="1552969" y="0"/>
                </a:cubicBezTo>
                <a:cubicBezTo>
                  <a:pt x="1734281" y="-53831"/>
                  <a:pt x="1904786" y="24509"/>
                  <a:pt x="2057955" y="0"/>
                </a:cubicBezTo>
                <a:cubicBezTo>
                  <a:pt x="2211124" y="-24509"/>
                  <a:pt x="2448039" y="10066"/>
                  <a:pt x="2562941" y="0"/>
                </a:cubicBezTo>
                <a:cubicBezTo>
                  <a:pt x="2677843" y="-10066"/>
                  <a:pt x="2949535" y="30442"/>
                  <a:pt x="3181957" y="0"/>
                </a:cubicBezTo>
                <a:cubicBezTo>
                  <a:pt x="3414379" y="-30442"/>
                  <a:pt x="3651862" y="48364"/>
                  <a:pt x="3800972" y="0"/>
                </a:cubicBezTo>
                <a:cubicBezTo>
                  <a:pt x="3863929" y="226915"/>
                  <a:pt x="3786205" y="314401"/>
                  <a:pt x="3800972" y="606582"/>
                </a:cubicBezTo>
                <a:cubicBezTo>
                  <a:pt x="3815739" y="898763"/>
                  <a:pt x="3793696" y="911066"/>
                  <a:pt x="3800972" y="1123300"/>
                </a:cubicBezTo>
                <a:cubicBezTo>
                  <a:pt x="3808248" y="1335534"/>
                  <a:pt x="3790322" y="1428505"/>
                  <a:pt x="3800972" y="1640018"/>
                </a:cubicBezTo>
                <a:cubicBezTo>
                  <a:pt x="3811622" y="1851531"/>
                  <a:pt x="3772570" y="1955915"/>
                  <a:pt x="3800972" y="2246600"/>
                </a:cubicBezTo>
                <a:cubicBezTo>
                  <a:pt x="3540818" y="2286263"/>
                  <a:pt x="3451663" y="2213266"/>
                  <a:pt x="3219966" y="2246600"/>
                </a:cubicBezTo>
                <a:cubicBezTo>
                  <a:pt x="2988269" y="2279934"/>
                  <a:pt x="2749525" y="2243201"/>
                  <a:pt x="2600951" y="2246600"/>
                </a:cubicBezTo>
                <a:cubicBezTo>
                  <a:pt x="2452377" y="2249999"/>
                  <a:pt x="2263219" y="2232865"/>
                  <a:pt x="1981935" y="2246600"/>
                </a:cubicBezTo>
                <a:cubicBezTo>
                  <a:pt x="1700651" y="2260335"/>
                  <a:pt x="1706534" y="2191843"/>
                  <a:pt x="1514959" y="2246600"/>
                </a:cubicBezTo>
                <a:cubicBezTo>
                  <a:pt x="1323384" y="2301357"/>
                  <a:pt x="1236352" y="2232424"/>
                  <a:pt x="971963" y="2246600"/>
                </a:cubicBezTo>
                <a:cubicBezTo>
                  <a:pt x="707574" y="2260776"/>
                  <a:pt x="450608" y="2178283"/>
                  <a:pt x="0" y="2246600"/>
                </a:cubicBezTo>
                <a:cubicBezTo>
                  <a:pt x="-64632" y="1969046"/>
                  <a:pt x="39372" y="1940547"/>
                  <a:pt x="0" y="1684950"/>
                </a:cubicBezTo>
                <a:cubicBezTo>
                  <a:pt x="-39372" y="1429353"/>
                  <a:pt x="21964" y="1345556"/>
                  <a:pt x="0" y="1168232"/>
                </a:cubicBezTo>
                <a:cubicBezTo>
                  <a:pt x="-21964" y="990908"/>
                  <a:pt x="3340" y="825585"/>
                  <a:pt x="0" y="651514"/>
                </a:cubicBezTo>
                <a:cubicBezTo>
                  <a:pt x="-3340" y="477443"/>
                  <a:pt x="17470" y="287030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678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7FBD0-4B32-C34D-D084-22563CAB9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73266B7-A923-2196-2738-DC145A89F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33499CB-A90F-B63D-354B-CF7CA44E87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A3611A1-06AB-F56D-A1AD-FB5938988C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Intelligence 2 Summary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F2CA-70ED-72DA-B4A8-E023D8C631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285" y="1335858"/>
            <a:ext cx="6342018" cy="2924135"/>
          </a:xfrm>
          <a:prstGeom prst="rect">
            <a:avLst/>
          </a:prstGeom>
        </p:spPr>
      </p:pic>
      <p:pic>
        <p:nvPicPr>
          <p:cNvPr id="5" name="Picture 2" descr="c# - How to reduce the noise in a cloud points in dataset? - Stack Overflow">
            <a:extLst>
              <a:ext uri="{FF2B5EF4-FFF2-40B4-BE49-F238E27FC236}">
                <a16:creationId xmlns:a16="http://schemas.microsoft.com/office/drawing/2014/main" id="{256851AF-770B-EDAB-4D0D-D4039CAD72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99"/>
          <a:stretch/>
        </p:blipFill>
        <p:spPr bwMode="auto">
          <a:xfrm>
            <a:off x="163285" y="4430626"/>
            <a:ext cx="3800972" cy="2246600"/>
          </a:xfrm>
          <a:custGeom>
            <a:avLst/>
            <a:gdLst>
              <a:gd name="connsiteX0" fmla="*/ 0 w 3800972"/>
              <a:gd name="connsiteY0" fmla="*/ 0 h 2246600"/>
              <a:gd name="connsiteX1" fmla="*/ 504986 w 3800972"/>
              <a:gd name="connsiteY1" fmla="*/ 0 h 2246600"/>
              <a:gd name="connsiteX2" fmla="*/ 933953 w 3800972"/>
              <a:gd name="connsiteY2" fmla="*/ 0 h 2246600"/>
              <a:gd name="connsiteX3" fmla="*/ 1552969 w 3800972"/>
              <a:gd name="connsiteY3" fmla="*/ 0 h 2246600"/>
              <a:gd name="connsiteX4" fmla="*/ 2057955 w 3800972"/>
              <a:gd name="connsiteY4" fmla="*/ 0 h 2246600"/>
              <a:gd name="connsiteX5" fmla="*/ 2562941 w 3800972"/>
              <a:gd name="connsiteY5" fmla="*/ 0 h 2246600"/>
              <a:gd name="connsiteX6" fmla="*/ 3181957 w 3800972"/>
              <a:gd name="connsiteY6" fmla="*/ 0 h 2246600"/>
              <a:gd name="connsiteX7" fmla="*/ 3800972 w 3800972"/>
              <a:gd name="connsiteY7" fmla="*/ 0 h 2246600"/>
              <a:gd name="connsiteX8" fmla="*/ 3800972 w 3800972"/>
              <a:gd name="connsiteY8" fmla="*/ 606582 h 2246600"/>
              <a:gd name="connsiteX9" fmla="*/ 3800972 w 3800972"/>
              <a:gd name="connsiteY9" fmla="*/ 1123300 h 2246600"/>
              <a:gd name="connsiteX10" fmla="*/ 3800972 w 3800972"/>
              <a:gd name="connsiteY10" fmla="*/ 1640018 h 2246600"/>
              <a:gd name="connsiteX11" fmla="*/ 3800972 w 3800972"/>
              <a:gd name="connsiteY11" fmla="*/ 2246600 h 2246600"/>
              <a:gd name="connsiteX12" fmla="*/ 3219966 w 3800972"/>
              <a:gd name="connsiteY12" fmla="*/ 2246600 h 2246600"/>
              <a:gd name="connsiteX13" fmla="*/ 2600951 w 3800972"/>
              <a:gd name="connsiteY13" fmla="*/ 2246600 h 2246600"/>
              <a:gd name="connsiteX14" fmla="*/ 1981935 w 3800972"/>
              <a:gd name="connsiteY14" fmla="*/ 2246600 h 2246600"/>
              <a:gd name="connsiteX15" fmla="*/ 1514959 w 3800972"/>
              <a:gd name="connsiteY15" fmla="*/ 2246600 h 2246600"/>
              <a:gd name="connsiteX16" fmla="*/ 971963 w 3800972"/>
              <a:gd name="connsiteY16" fmla="*/ 2246600 h 2246600"/>
              <a:gd name="connsiteX17" fmla="*/ 0 w 3800972"/>
              <a:gd name="connsiteY17" fmla="*/ 2246600 h 2246600"/>
              <a:gd name="connsiteX18" fmla="*/ 0 w 3800972"/>
              <a:gd name="connsiteY18" fmla="*/ 1684950 h 2246600"/>
              <a:gd name="connsiteX19" fmla="*/ 0 w 3800972"/>
              <a:gd name="connsiteY19" fmla="*/ 1168232 h 2246600"/>
              <a:gd name="connsiteX20" fmla="*/ 0 w 3800972"/>
              <a:gd name="connsiteY20" fmla="*/ 651514 h 2246600"/>
              <a:gd name="connsiteX21" fmla="*/ 0 w 3800972"/>
              <a:gd name="connsiteY21" fmla="*/ 0 h 22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00972" h="2246600" extrusionOk="0">
                <a:moveTo>
                  <a:pt x="0" y="0"/>
                </a:moveTo>
                <a:cubicBezTo>
                  <a:pt x="121997" y="-32813"/>
                  <a:pt x="309687" y="2042"/>
                  <a:pt x="504986" y="0"/>
                </a:cubicBezTo>
                <a:cubicBezTo>
                  <a:pt x="700285" y="-2042"/>
                  <a:pt x="777973" y="36687"/>
                  <a:pt x="933953" y="0"/>
                </a:cubicBezTo>
                <a:cubicBezTo>
                  <a:pt x="1089933" y="-36687"/>
                  <a:pt x="1371657" y="53831"/>
                  <a:pt x="1552969" y="0"/>
                </a:cubicBezTo>
                <a:cubicBezTo>
                  <a:pt x="1734281" y="-53831"/>
                  <a:pt x="1904786" y="24509"/>
                  <a:pt x="2057955" y="0"/>
                </a:cubicBezTo>
                <a:cubicBezTo>
                  <a:pt x="2211124" y="-24509"/>
                  <a:pt x="2448039" y="10066"/>
                  <a:pt x="2562941" y="0"/>
                </a:cubicBezTo>
                <a:cubicBezTo>
                  <a:pt x="2677843" y="-10066"/>
                  <a:pt x="2949535" y="30442"/>
                  <a:pt x="3181957" y="0"/>
                </a:cubicBezTo>
                <a:cubicBezTo>
                  <a:pt x="3414379" y="-30442"/>
                  <a:pt x="3651862" y="48364"/>
                  <a:pt x="3800972" y="0"/>
                </a:cubicBezTo>
                <a:cubicBezTo>
                  <a:pt x="3863929" y="226915"/>
                  <a:pt x="3786205" y="314401"/>
                  <a:pt x="3800972" y="606582"/>
                </a:cubicBezTo>
                <a:cubicBezTo>
                  <a:pt x="3815739" y="898763"/>
                  <a:pt x="3793696" y="911066"/>
                  <a:pt x="3800972" y="1123300"/>
                </a:cubicBezTo>
                <a:cubicBezTo>
                  <a:pt x="3808248" y="1335534"/>
                  <a:pt x="3790322" y="1428505"/>
                  <a:pt x="3800972" y="1640018"/>
                </a:cubicBezTo>
                <a:cubicBezTo>
                  <a:pt x="3811622" y="1851531"/>
                  <a:pt x="3772570" y="1955915"/>
                  <a:pt x="3800972" y="2246600"/>
                </a:cubicBezTo>
                <a:cubicBezTo>
                  <a:pt x="3540818" y="2286263"/>
                  <a:pt x="3451663" y="2213266"/>
                  <a:pt x="3219966" y="2246600"/>
                </a:cubicBezTo>
                <a:cubicBezTo>
                  <a:pt x="2988269" y="2279934"/>
                  <a:pt x="2749525" y="2243201"/>
                  <a:pt x="2600951" y="2246600"/>
                </a:cubicBezTo>
                <a:cubicBezTo>
                  <a:pt x="2452377" y="2249999"/>
                  <a:pt x="2263219" y="2232865"/>
                  <a:pt x="1981935" y="2246600"/>
                </a:cubicBezTo>
                <a:cubicBezTo>
                  <a:pt x="1700651" y="2260335"/>
                  <a:pt x="1706534" y="2191843"/>
                  <a:pt x="1514959" y="2246600"/>
                </a:cubicBezTo>
                <a:cubicBezTo>
                  <a:pt x="1323384" y="2301357"/>
                  <a:pt x="1236352" y="2232424"/>
                  <a:pt x="971963" y="2246600"/>
                </a:cubicBezTo>
                <a:cubicBezTo>
                  <a:pt x="707574" y="2260776"/>
                  <a:pt x="450608" y="2178283"/>
                  <a:pt x="0" y="2246600"/>
                </a:cubicBezTo>
                <a:cubicBezTo>
                  <a:pt x="-64632" y="1969046"/>
                  <a:pt x="39372" y="1940547"/>
                  <a:pt x="0" y="1684950"/>
                </a:cubicBezTo>
                <a:cubicBezTo>
                  <a:pt x="-39372" y="1429353"/>
                  <a:pt x="21964" y="1345556"/>
                  <a:pt x="0" y="1168232"/>
                </a:cubicBezTo>
                <a:cubicBezTo>
                  <a:pt x="-21964" y="990908"/>
                  <a:pt x="3340" y="825585"/>
                  <a:pt x="0" y="651514"/>
                </a:cubicBezTo>
                <a:cubicBezTo>
                  <a:pt x="-3340" y="477443"/>
                  <a:pt x="17470" y="287030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F64370-0EB7-CD22-AC42-6F9A2AE21EA9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5999" y="1739191"/>
            <a:ext cx="5932715" cy="504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5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55624-1F83-C7BE-45F5-F69C8ACF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449695F-747F-4A24-9929-95310412B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50163C1-BE81-3FE4-004F-893DE7FC3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10068129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2B6E40B5-45C3-8CEF-754E-3CB35AC26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4844E5-7780-987D-B647-1714BD178F5B}"/>
              </a:ext>
            </a:extLst>
          </p:cNvPr>
          <p:cNvSpPr txBox="1"/>
          <p:nvPr/>
        </p:nvSpPr>
        <p:spPr>
          <a:xfrm>
            <a:off x="4307689" y="2669896"/>
            <a:ext cx="35766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Questions?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FD68E-47F3-A59D-4DBF-693C46CB567D}"/>
              </a:ext>
            </a:extLst>
          </p:cNvPr>
          <p:cNvSpPr txBox="1"/>
          <p:nvPr/>
        </p:nvSpPr>
        <p:spPr>
          <a:xfrm>
            <a:off x="2729532" y="212852"/>
            <a:ext cx="6173485" cy="9541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(~45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Subsystem check-in (~15 minutes)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1650DC-C857-DE6B-38CE-F4EDF7E8868F}"/>
              </a:ext>
            </a:extLst>
          </p:cNvPr>
          <p:cNvSpPr txBox="1"/>
          <p:nvPr/>
        </p:nvSpPr>
        <p:spPr>
          <a:xfrm>
            <a:off x="3549095" y="4239904"/>
            <a:ext cx="70984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features, transformations, and mapping</a:t>
            </a:r>
            <a:endParaRPr lang="en-US" dirty="0">
              <a:sym typeface="Wingdings" pitchFamily="2" charset="2"/>
            </a:endParaRPr>
          </a:p>
          <a:p>
            <a:r>
              <a:rPr lang="en-US" b="1" dirty="0">
                <a:sym typeface="Wingdings" pitchFamily="2" charset="2"/>
              </a:rPr>
              <a:t>Lecture 2:</a:t>
            </a:r>
            <a:r>
              <a:rPr lang="en-US" dirty="0">
                <a:sym typeface="Wingdings" pitchFamily="2" charset="2"/>
              </a:rPr>
              <a:t> SLAM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964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9E905-388D-861C-7C5D-63BE3D467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F8C91B0-B88F-8083-BF4F-80A8ABC0F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CA85A30-E039-9666-5676-573FC1D94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13A11E6-4DE5-CCC0-CFEE-67BE24FE79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693H Robotic Subsystems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758F7D-D4D9-FA43-0E77-126371A453BC}"/>
              </a:ext>
            </a:extLst>
          </p:cNvPr>
          <p:cNvSpPr txBox="1"/>
          <p:nvPr/>
        </p:nvSpPr>
        <p:spPr>
          <a:xfrm>
            <a:off x="221828" y="1200150"/>
            <a:ext cx="1193749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-Second Design Review Presentations are </a:t>
            </a:r>
            <a:r>
              <a:rPr lang="en-US" b="1" dirty="0"/>
              <a:t>3/10, 3/12</a:t>
            </a:r>
          </a:p>
          <a:p>
            <a:r>
              <a:rPr lang="en-US" dirty="0"/>
              <a:t>-You will be expected to have </a:t>
            </a:r>
            <a:r>
              <a:rPr lang="en-US" b="1" dirty="0"/>
              <a:t>functional prototypes</a:t>
            </a:r>
            <a:r>
              <a:rPr lang="en-US" dirty="0"/>
              <a:t> complete to show by then</a:t>
            </a:r>
          </a:p>
          <a:p>
            <a:r>
              <a:rPr lang="en-US" dirty="0"/>
              <a:t>-You will be expected to have </a:t>
            </a:r>
            <a:r>
              <a:rPr lang="en-US" b="1" dirty="0"/>
              <a:t>PCB designs and final BoMs </a:t>
            </a:r>
            <a:r>
              <a:rPr lang="en-US" dirty="0"/>
              <a:t>complete by then</a:t>
            </a:r>
          </a:p>
          <a:p>
            <a:r>
              <a:rPr lang="en-US" dirty="0"/>
              <a:t>(leaves time for manufacture, shipping, assembly, and </a:t>
            </a:r>
            <a:r>
              <a:rPr lang="en-US" u="sng" dirty="0"/>
              <a:t>one</a:t>
            </a:r>
            <a:r>
              <a:rPr lang="en-US" dirty="0"/>
              <a:t> more iteration if necessary)</a:t>
            </a:r>
          </a:p>
        </p:txBody>
      </p:sp>
      <p:pic>
        <p:nvPicPr>
          <p:cNvPr id="45" name="Graphic 44">
            <a:extLst>
              <a:ext uri="{FF2B5EF4-FFF2-40B4-BE49-F238E27FC236}">
                <a16:creationId xmlns:a16="http://schemas.microsoft.com/office/drawing/2014/main" id="{98A81260-B9F6-43AA-6836-414BE87C3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3656" y="3648173"/>
            <a:ext cx="7590698" cy="31086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0642404-CA38-4E47-300D-C45FA6F27D33}"/>
              </a:ext>
            </a:extLst>
          </p:cNvPr>
          <p:cNvSpPr txBox="1"/>
          <p:nvPr/>
        </p:nvSpPr>
        <p:spPr>
          <a:xfrm>
            <a:off x="1089155" y="2835768"/>
            <a:ext cx="9801850" cy="523220"/>
          </a:xfrm>
          <a:custGeom>
            <a:avLst/>
            <a:gdLst>
              <a:gd name="connsiteX0" fmla="*/ 0 w 9801850"/>
              <a:gd name="connsiteY0" fmla="*/ 0 h 523220"/>
              <a:gd name="connsiteX1" fmla="*/ 478561 w 9801850"/>
              <a:gd name="connsiteY1" fmla="*/ 0 h 523220"/>
              <a:gd name="connsiteX2" fmla="*/ 761085 w 9801850"/>
              <a:gd name="connsiteY2" fmla="*/ 0 h 523220"/>
              <a:gd name="connsiteX3" fmla="*/ 1533701 w 9801850"/>
              <a:gd name="connsiteY3" fmla="*/ 0 h 523220"/>
              <a:gd name="connsiteX4" fmla="*/ 2012262 w 9801850"/>
              <a:gd name="connsiteY4" fmla="*/ 0 h 523220"/>
              <a:gd name="connsiteX5" fmla="*/ 2490823 w 9801850"/>
              <a:gd name="connsiteY5" fmla="*/ 0 h 523220"/>
              <a:gd name="connsiteX6" fmla="*/ 3263439 w 9801850"/>
              <a:gd name="connsiteY6" fmla="*/ 0 h 523220"/>
              <a:gd name="connsiteX7" fmla="*/ 3643982 w 9801850"/>
              <a:gd name="connsiteY7" fmla="*/ 0 h 523220"/>
              <a:gd name="connsiteX8" fmla="*/ 4416598 w 9801850"/>
              <a:gd name="connsiteY8" fmla="*/ 0 h 523220"/>
              <a:gd name="connsiteX9" fmla="*/ 5189215 w 9801850"/>
              <a:gd name="connsiteY9" fmla="*/ 0 h 523220"/>
              <a:gd name="connsiteX10" fmla="*/ 5765794 w 9801850"/>
              <a:gd name="connsiteY10" fmla="*/ 0 h 523220"/>
              <a:gd name="connsiteX11" fmla="*/ 6538411 w 9801850"/>
              <a:gd name="connsiteY11" fmla="*/ 0 h 523220"/>
              <a:gd name="connsiteX12" fmla="*/ 7016971 w 9801850"/>
              <a:gd name="connsiteY12" fmla="*/ 0 h 523220"/>
              <a:gd name="connsiteX13" fmla="*/ 7495532 w 9801850"/>
              <a:gd name="connsiteY13" fmla="*/ 0 h 523220"/>
              <a:gd name="connsiteX14" fmla="*/ 8170130 w 9801850"/>
              <a:gd name="connsiteY14" fmla="*/ 0 h 523220"/>
              <a:gd name="connsiteX15" fmla="*/ 8648691 w 9801850"/>
              <a:gd name="connsiteY15" fmla="*/ 0 h 523220"/>
              <a:gd name="connsiteX16" fmla="*/ 9801850 w 9801850"/>
              <a:gd name="connsiteY16" fmla="*/ 0 h 523220"/>
              <a:gd name="connsiteX17" fmla="*/ 9801850 w 9801850"/>
              <a:gd name="connsiteY17" fmla="*/ 523220 h 523220"/>
              <a:gd name="connsiteX18" fmla="*/ 9127252 w 9801850"/>
              <a:gd name="connsiteY18" fmla="*/ 523220 h 523220"/>
              <a:gd name="connsiteX19" fmla="*/ 8844728 w 9801850"/>
              <a:gd name="connsiteY19" fmla="*/ 523220 h 523220"/>
              <a:gd name="connsiteX20" fmla="*/ 8464186 w 9801850"/>
              <a:gd name="connsiteY20" fmla="*/ 523220 h 523220"/>
              <a:gd name="connsiteX21" fmla="*/ 7691569 w 9801850"/>
              <a:gd name="connsiteY21" fmla="*/ 523220 h 523220"/>
              <a:gd name="connsiteX22" fmla="*/ 7114990 w 9801850"/>
              <a:gd name="connsiteY22" fmla="*/ 523220 h 523220"/>
              <a:gd name="connsiteX23" fmla="*/ 6734448 w 9801850"/>
              <a:gd name="connsiteY23" fmla="*/ 523220 h 523220"/>
              <a:gd name="connsiteX24" fmla="*/ 6157868 w 9801850"/>
              <a:gd name="connsiteY24" fmla="*/ 523220 h 523220"/>
              <a:gd name="connsiteX25" fmla="*/ 5875344 w 9801850"/>
              <a:gd name="connsiteY25" fmla="*/ 523220 h 523220"/>
              <a:gd name="connsiteX26" fmla="*/ 5592820 w 9801850"/>
              <a:gd name="connsiteY26" fmla="*/ 523220 h 523220"/>
              <a:gd name="connsiteX27" fmla="*/ 5016241 w 9801850"/>
              <a:gd name="connsiteY27" fmla="*/ 523220 h 523220"/>
              <a:gd name="connsiteX28" fmla="*/ 4635698 w 9801850"/>
              <a:gd name="connsiteY28" fmla="*/ 523220 h 523220"/>
              <a:gd name="connsiteX29" fmla="*/ 3961101 w 9801850"/>
              <a:gd name="connsiteY29" fmla="*/ 523220 h 523220"/>
              <a:gd name="connsiteX30" fmla="*/ 3580558 w 9801850"/>
              <a:gd name="connsiteY30" fmla="*/ 523220 h 523220"/>
              <a:gd name="connsiteX31" fmla="*/ 2905960 w 9801850"/>
              <a:gd name="connsiteY31" fmla="*/ 523220 h 523220"/>
              <a:gd name="connsiteX32" fmla="*/ 2623436 w 9801850"/>
              <a:gd name="connsiteY32" fmla="*/ 523220 h 523220"/>
              <a:gd name="connsiteX33" fmla="*/ 1948838 w 9801850"/>
              <a:gd name="connsiteY33" fmla="*/ 523220 h 523220"/>
              <a:gd name="connsiteX34" fmla="*/ 1568296 w 9801850"/>
              <a:gd name="connsiteY34" fmla="*/ 523220 h 523220"/>
              <a:gd name="connsiteX35" fmla="*/ 1285772 w 9801850"/>
              <a:gd name="connsiteY35" fmla="*/ 523220 h 523220"/>
              <a:gd name="connsiteX36" fmla="*/ 905230 w 9801850"/>
              <a:gd name="connsiteY36" fmla="*/ 523220 h 523220"/>
              <a:gd name="connsiteX37" fmla="*/ 0 w 9801850"/>
              <a:gd name="connsiteY37" fmla="*/ 523220 h 523220"/>
              <a:gd name="connsiteX38" fmla="*/ 0 w 9801850"/>
              <a:gd name="connsiteY38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801850" h="523220" extrusionOk="0">
                <a:moveTo>
                  <a:pt x="0" y="0"/>
                </a:moveTo>
                <a:cubicBezTo>
                  <a:pt x="227140" y="-56585"/>
                  <a:pt x="272143" y="6194"/>
                  <a:pt x="478561" y="0"/>
                </a:cubicBezTo>
                <a:cubicBezTo>
                  <a:pt x="684979" y="-6194"/>
                  <a:pt x="674701" y="11884"/>
                  <a:pt x="761085" y="0"/>
                </a:cubicBezTo>
                <a:cubicBezTo>
                  <a:pt x="847469" y="-11884"/>
                  <a:pt x="1149370" y="54812"/>
                  <a:pt x="1533701" y="0"/>
                </a:cubicBezTo>
                <a:cubicBezTo>
                  <a:pt x="1918032" y="-54812"/>
                  <a:pt x="1906552" y="8331"/>
                  <a:pt x="2012262" y="0"/>
                </a:cubicBezTo>
                <a:cubicBezTo>
                  <a:pt x="2117972" y="-8331"/>
                  <a:pt x="2277062" y="3602"/>
                  <a:pt x="2490823" y="0"/>
                </a:cubicBezTo>
                <a:cubicBezTo>
                  <a:pt x="2704584" y="-3602"/>
                  <a:pt x="2888852" y="20453"/>
                  <a:pt x="3263439" y="0"/>
                </a:cubicBezTo>
                <a:cubicBezTo>
                  <a:pt x="3638026" y="-20453"/>
                  <a:pt x="3534584" y="36739"/>
                  <a:pt x="3643982" y="0"/>
                </a:cubicBezTo>
                <a:cubicBezTo>
                  <a:pt x="3753380" y="-36739"/>
                  <a:pt x="4129097" y="7235"/>
                  <a:pt x="4416598" y="0"/>
                </a:cubicBezTo>
                <a:cubicBezTo>
                  <a:pt x="4704099" y="-7235"/>
                  <a:pt x="4962334" y="17538"/>
                  <a:pt x="5189215" y="0"/>
                </a:cubicBezTo>
                <a:cubicBezTo>
                  <a:pt x="5416096" y="-17538"/>
                  <a:pt x="5569427" y="62852"/>
                  <a:pt x="5765794" y="0"/>
                </a:cubicBezTo>
                <a:cubicBezTo>
                  <a:pt x="5962161" y="-62852"/>
                  <a:pt x="6329917" y="50759"/>
                  <a:pt x="6538411" y="0"/>
                </a:cubicBezTo>
                <a:cubicBezTo>
                  <a:pt x="6746905" y="-50759"/>
                  <a:pt x="6908237" y="32986"/>
                  <a:pt x="7016971" y="0"/>
                </a:cubicBezTo>
                <a:cubicBezTo>
                  <a:pt x="7125705" y="-32986"/>
                  <a:pt x="7313199" y="14081"/>
                  <a:pt x="7495532" y="0"/>
                </a:cubicBezTo>
                <a:cubicBezTo>
                  <a:pt x="7677865" y="-14081"/>
                  <a:pt x="7975484" y="12701"/>
                  <a:pt x="8170130" y="0"/>
                </a:cubicBezTo>
                <a:cubicBezTo>
                  <a:pt x="8364776" y="-12701"/>
                  <a:pt x="8469514" y="56244"/>
                  <a:pt x="8648691" y="0"/>
                </a:cubicBezTo>
                <a:cubicBezTo>
                  <a:pt x="8827868" y="-56244"/>
                  <a:pt x="9342178" y="116997"/>
                  <a:pt x="9801850" y="0"/>
                </a:cubicBezTo>
                <a:cubicBezTo>
                  <a:pt x="9827154" y="109059"/>
                  <a:pt x="9787551" y="337275"/>
                  <a:pt x="9801850" y="523220"/>
                </a:cubicBezTo>
                <a:cubicBezTo>
                  <a:pt x="9620526" y="551915"/>
                  <a:pt x="9450562" y="523085"/>
                  <a:pt x="9127252" y="523220"/>
                </a:cubicBezTo>
                <a:cubicBezTo>
                  <a:pt x="8803942" y="523355"/>
                  <a:pt x="8975661" y="513208"/>
                  <a:pt x="8844728" y="523220"/>
                </a:cubicBezTo>
                <a:cubicBezTo>
                  <a:pt x="8713795" y="533232"/>
                  <a:pt x="8601860" y="498696"/>
                  <a:pt x="8464186" y="523220"/>
                </a:cubicBezTo>
                <a:cubicBezTo>
                  <a:pt x="8326512" y="547744"/>
                  <a:pt x="7912283" y="515611"/>
                  <a:pt x="7691569" y="523220"/>
                </a:cubicBezTo>
                <a:cubicBezTo>
                  <a:pt x="7470855" y="530829"/>
                  <a:pt x="7242974" y="459128"/>
                  <a:pt x="7114990" y="523220"/>
                </a:cubicBezTo>
                <a:cubicBezTo>
                  <a:pt x="6987006" y="587312"/>
                  <a:pt x="6879340" y="502096"/>
                  <a:pt x="6734448" y="523220"/>
                </a:cubicBezTo>
                <a:cubicBezTo>
                  <a:pt x="6589556" y="544344"/>
                  <a:pt x="6344224" y="506252"/>
                  <a:pt x="6157868" y="523220"/>
                </a:cubicBezTo>
                <a:cubicBezTo>
                  <a:pt x="5971512" y="540188"/>
                  <a:pt x="5933388" y="496760"/>
                  <a:pt x="5875344" y="523220"/>
                </a:cubicBezTo>
                <a:cubicBezTo>
                  <a:pt x="5817300" y="549680"/>
                  <a:pt x="5702206" y="508581"/>
                  <a:pt x="5592820" y="523220"/>
                </a:cubicBezTo>
                <a:cubicBezTo>
                  <a:pt x="5483434" y="537859"/>
                  <a:pt x="5228326" y="503566"/>
                  <a:pt x="5016241" y="523220"/>
                </a:cubicBezTo>
                <a:cubicBezTo>
                  <a:pt x="4804156" y="542874"/>
                  <a:pt x="4808062" y="505220"/>
                  <a:pt x="4635698" y="523220"/>
                </a:cubicBezTo>
                <a:cubicBezTo>
                  <a:pt x="4463334" y="541220"/>
                  <a:pt x="4251699" y="512665"/>
                  <a:pt x="3961101" y="523220"/>
                </a:cubicBezTo>
                <a:cubicBezTo>
                  <a:pt x="3670503" y="533775"/>
                  <a:pt x="3723004" y="492259"/>
                  <a:pt x="3580558" y="523220"/>
                </a:cubicBezTo>
                <a:cubicBezTo>
                  <a:pt x="3438112" y="554181"/>
                  <a:pt x="3097556" y="496047"/>
                  <a:pt x="2905960" y="523220"/>
                </a:cubicBezTo>
                <a:cubicBezTo>
                  <a:pt x="2714364" y="550393"/>
                  <a:pt x="2694570" y="493298"/>
                  <a:pt x="2623436" y="523220"/>
                </a:cubicBezTo>
                <a:cubicBezTo>
                  <a:pt x="2552302" y="553142"/>
                  <a:pt x="2171883" y="470523"/>
                  <a:pt x="1948838" y="523220"/>
                </a:cubicBezTo>
                <a:cubicBezTo>
                  <a:pt x="1725793" y="575917"/>
                  <a:pt x="1720945" y="493800"/>
                  <a:pt x="1568296" y="523220"/>
                </a:cubicBezTo>
                <a:cubicBezTo>
                  <a:pt x="1415647" y="552640"/>
                  <a:pt x="1409323" y="498058"/>
                  <a:pt x="1285772" y="523220"/>
                </a:cubicBezTo>
                <a:cubicBezTo>
                  <a:pt x="1162221" y="548382"/>
                  <a:pt x="1081738" y="510224"/>
                  <a:pt x="905230" y="523220"/>
                </a:cubicBezTo>
                <a:cubicBezTo>
                  <a:pt x="728722" y="536216"/>
                  <a:pt x="298604" y="508891"/>
                  <a:pt x="0" y="523220"/>
                </a:cubicBezTo>
                <a:cubicBezTo>
                  <a:pt x="-41484" y="270653"/>
                  <a:pt x="6563" y="201856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Astound-the-Class 2 is scheduled for MONDAY, MARCH 3rd</a:t>
            </a:r>
          </a:p>
        </p:txBody>
      </p:sp>
    </p:spTree>
    <p:extLst>
      <p:ext uri="{BB962C8B-B14F-4D97-AF65-F5344CB8AC3E}">
        <p14:creationId xmlns:p14="http://schemas.microsoft.com/office/powerpoint/2010/main" val="2511435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ECD8-4262-D17E-AA98-9C0AB928F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13C4713-A9C8-ECE8-EAE7-3030EE5C85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C1955F7-2D10-2E7B-FC6D-7A2ED4977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7E6D155-128C-5095-4B8D-23A56A2383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9800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C8C8A-FD1D-0A82-1749-33F40B139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8868E4C-A469-5185-7716-5DB1FD87B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1165BDF-7807-5E04-D5CE-4C96EEC11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9BCA011-FA51-BD5E-2707-1E5FBED9A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Class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2E778-C408-D6F9-CA63-783974C5BCE3}"/>
              </a:ext>
            </a:extLst>
          </p:cNvPr>
          <p:cNvSpPr txBox="1"/>
          <p:nvPr/>
        </p:nvSpPr>
        <p:spPr>
          <a:xfrm>
            <a:off x="268842" y="1335928"/>
            <a:ext cx="61734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Lecture (~45 minutes)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Subsystem check-in (~15 minutes)</a:t>
            </a:r>
          </a:p>
        </p:txBody>
      </p:sp>
    </p:spTree>
    <p:extLst>
      <p:ext uri="{BB962C8B-B14F-4D97-AF65-F5344CB8AC3E}">
        <p14:creationId xmlns:p14="http://schemas.microsoft.com/office/powerpoint/2010/main" val="2627200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7081C-C140-1FB1-872F-EAE85E318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C63F3E3-25FB-9762-6C2C-E7A1B86FC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DA8DE56D-503E-D246-DFCF-557917875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44" y="3429000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93CAD1-B32E-348D-82B2-23ADDBF895B5}"/>
              </a:ext>
            </a:extLst>
          </p:cNvPr>
          <p:cNvSpPr txBox="1"/>
          <p:nvPr/>
        </p:nvSpPr>
        <p:spPr>
          <a:xfrm>
            <a:off x="2336798" y="2669896"/>
            <a:ext cx="7726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Intelligence:</a:t>
            </a:r>
            <a:r>
              <a:rPr lang="en-US" sz="4800" dirty="0"/>
              <a:t> Lecture 2 of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DE0F5E-C4DB-27E0-44EA-303D6A520C24}"/>
              </a:ext>
            </a:extLst>
          </p:cNvPr>
          <p:cNvSpPr txBox="1"/>
          <p:nvPr/>
        </p:nvSpPr>
        <p:spPr>
          <a:xfrm>
            <a:off x="3549095" y="4239904"/>
            <a:ext cx="70984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Lecture 1:</a:t>
            </a:r>
            <a:r>
              <a:rPr lang="en-US" dirty="0"/>
              <a:t> features, transformations, and mapping</a:t>
            </a:r>
            <a:endParaRPr lang="en-US" dirty="0">
              <a:sym typeface="Wingdings" pitchFamily="2" charset="2"/>
            </a:endParaRPr>
          </a:p>
          <a:p>
            <a:r>
              <a:rPr lang="en-US" b="1" dirty="0">
                <a:sym typeface="Wingdings" pitchFamily="2" charset="2"/>
              </a:rPr>
              <a:t>Lecture 2:</a:t>
            </a:r>
            <a:r>
              <a:rPr lang="en-US" dirty="0">
                <a:sym typeface="Wingdings" pitchFamily="2" charset="2"/>
              </a:rPr>
              <a:t> SLAM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5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C2FFB-BB41-F464-285A-474A55271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C2AF6D6-C853-7069-366C-C7C927495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F48E3AB-1665-7F8F-C240-8058538D1F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F3137CD7-27E2-D924-E3A1-58B1F68EB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as an archetypical function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64F4F0-7056-2FEC-00FD-8A386F82B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9" y="1200150"/>
            <a:ext cx="6154728" cy="5235227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BF1DF4A-5104-D9C5-8D9C-599CAF618B84}"/>
              </a:ext>
            </a:extLst>
          </p:cNvPr>
          <p:cNvSpPr/>
          <p:nvPr/>
        </p:nvSpPr>
        <p:spPr bwMode="auto">
          <a:xfrm>
            <a:off x="5103812" y="1135627"/>
            <a:ext cx="4375854" cy="3019913"/>
          </a:xfrm>
          <a:custGeom>
            <a:avLst/>
            <a:gdLst>
              <a:gd name="connsiteX0" fmla="*/ 0 w 4375854"/>
              <a:gd name="connsiteY0" fmla="*/ 1509957 h 3019913"/>
              <a:gd name="connsiteX1" fmla="*/ 2187927 w 4375854"/>
              <a:gd name="connsiteY1" fmla="*/ 0 h 3019913"/>
              <a:gd name="connsiteX2" fmla="*/ 4375854 w 4375854"/>
              <a:gd name="connsiteY2" fmla="*/ 1509957 h 3019913"/>
              <a:gd name="connsiteX3" fmla="*/ 2187927 w 4375854"/>
              <a:gd name="connsiteY3" fmla="*/ 3019914 h 3019913"/>
              <a:gd name="connsiteX4" fmla="*/ 0 w 4375854"/>
              <a:gd name="connsiteY4" fmla="*/ 1509957 h 3019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5854" h="3019913" extrusionOk="0">
                <a:moveTo>
                  <a:pt x="0" y="1509957"/>
                </a:moveTo>
                <a:cubicBezTo>
                  <a:pt x="-215591" y="543049"/>
                  <a:pt x="777596" y="75803"/>
                  <a:pt x="2187927" y="0"/>
                </a:cubicBezTo>
                <a:cubicBezTo>
                  <a:pt x="3592928" y="41398"/>
                  <a:pt x="4244128" y="680219"/>
                  <a:pt x="4375854" y="1509957"/>
                </a:cubicBezTo>
                <a:cubicBezTo>
                  <a:pt x="4345163" y="2373855"/>
                  <a:pt x="3385454" y="3079788"/>
                  <a:pt x="2187927" y="3019914"/>
                </a:cubicBezTo>
                <a:cubicBezTo>
                  <a:pt x="894012" y="2973105"/>
                  <a:pt x="143880" y="2412630"/>
                  <a:pt x="0" y="1509957"/>
                </a:cubicBezTo>
                <a:close/>
              </a:path>
            </a:pathLst>
          </a:cu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stealth" w="lg" len="lg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1A85CE-7B36-0A7D-A2DC-B0FEF6119AD8}"/>
              </a:ext>
            </a:extLst>
          </p:cNvPr>
          <p:cNvSpPr/>
          <p:nvPr/>
        </p:nvSpPr>
        <p:spPr bwMode="auto">
          <a:xfrm>
            <a:off x="2853003" y="1821428"/>
            <a:ext cx="2306240" cy="2334113"/>
          </a:xfrm>
          <a:custGeom>
            <a:avLst/>
            <a:gdLst>
              <a:gd name="connsiteX0" fmla="*/ 0 w 2306240"/>
              <a:gd name="connsiteY0" fmla="*/ 1167057 h 2334113"/>
              <a:gd name="connsiteX1" fmla="*/ 1153120 w 2306240"/>
              <a:gd name="connsiteY1" fmla="*/ 0 h 2334113"/>
              <a:gd name="connsiteX2" fmla="*/ 2306240 w 2306240"/>
              <a:gd name="connsiteY2" fmla="*/ 1167057 h 2334113"/>
              <a:gd name="connsiteX3" fmla="*/ 1153120 w 2306240"/>
              <a:gd name="connsiteY3" fmla="*/ 2334114 h 2334113"/>
              <a:gd name="connsiteX4" fmla="*/ 0 w 2306240"/>
              <a:gd name="connsiteY4" fmla="*/ 1167057 h 2334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6240" h="2334113" extrusionOk="0">
                <a:moveTo>
                  <a:pt x="0" y="1167057"/>
                </a:moveTo>
                <a:cubicBezTo>
                  <a:pt x="-112776" y="452946"/>
                  <a:pt x="471988" y="16619"/>
                  <a:pt x="1153120" y="0"/>
                </a:cubicBezTo>
                <a:cubicBezTo>
                  <a:pt x="1816114" y="5504"/>
                  <a:pt x="2189694" y="526215"/>
                  <a:pt x="2306240" y="1167057"/>
                </a:cubicBezTo>
                <a:cubicBezTo>
                  <a:pt x="2285324" y="1832031"/>
                  <a:pt x="1782698" y="2374315"/>
                  <a:pt x="1153120" y="2334114"/>
                </a:cubicBezTo>
                <a:cubicBezTo>
                  <a:pt x="397683" y="2269233"/>
                  <a:pt x="104381" y="1861479"/>
                  <a:pt x="0" y="1167057"/>
                </a:cubicBezTo>
                <a:close/>
              </a:path>
            </a:pathLst>
          </a:cu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stealth" w="lg" len="lg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BE75D-7766-9817-DED4-55BA2EDF7691}"/>
              </a:ext>
            </a:extLst>
          </p:cNvPr>
          <p:cNvSpPr/>
          <p:nvPr/>
        </p:nvSpPr>
        <p:spPr bwMode="auto">
          <a:xfrm flipH="1">
            <a:off x="4977113" y="3993266"/>
            <a:ext cx="3311222" cy="2557863"/>
          </a:xfrm>
          <a:custGeom>
            <a:avLst/>
            <a:gdLst>
              <a:gd name="connsiteX0" fmla="*/ 0 w 3311222"/>
              <a:gd name="connsiteY0" fmla="*/ 1278932 h 2557863"/>
              <a:gd name="connsiteX1" fmla="*/ 1655611 w 3311222"/>
              <a:gd name="connsiteY1" fmla="*/ 0 h 2557863"/>
              <a:gd name="connsiteX2" fmla="*/ 3311222 w 3311222"/>
              <a:gd name="connsiteY2" fmla="*/ 1278932 h 2557863"/>
              <a:gd name="connsiteX3" fmla="*/ 1655611 w 3311222"/>
              <a:gd name="connsiteY3" fmla="*/ 2557864 h 2557863"/>
              <a:gd name="connsiteX4" fmla="*/ 0 w 3311222"/>
              <a:gd name="connsiteY4" fmla="*/ 1278932 h 2557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1222" h="2557863" extrusionOk="0">
                <a:moveTo>
                  <a:pt x="0" y="1278932"/>
                </a:moveTo>
                <a:cubicBezTo>
                  <a:pt x="-112066" y="503472"/>
                  <a:pt x="669533" y="26914"/>
                  <a:pt x="1655611" y="0"/>
                </a:cubicBezTo>
                <a:cubicBezTo>
                  <a:pt x="2611994" y="8845"/>
                  <a:pt x="3258201" y="574283"/>
                  <a:pt x="3311222" y="1278932"/>
                </a:cubicBezTo>
                <a:cubicBezTo>
                  <a:pt x="3274540" y="2021089"/>
                  <a:pt x="2552725" y="2653236"/>
                  <a:pt x="1655611" y="2557864"/>
                </a:cubicBezTo>
                <a:cubicBezTo>
                  <a:pt x="675033" y="2521639"/>
                  <a:pt x="119794" y="2042506"/>
                  <a:pt x="0" y="1278932"/>
                </a:cubicBezTo>
                <a:close/>
              </a:path>
            </a:pathLst>
          </a:cu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stealth" w="lg" len="lg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BD906-35CF-3955-CBF2-032116C2048B}"/>
              </a:ext>
            </a:extLst>
          </p:cNvPr>
          <p:cNvSpPr txBox="1"/>
          <p:nvPr/>
        </p:nvSpPr>
        <p:spPr>
          <a:xfrm>
            <a:off x="828860" y="2204294"/>
            <a:ext cx="1960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Localization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E306D5-079C-BB5E-15D9-A5D3344DC68C}"/>
              </a:ext>
            </a:extLst>
          </p:cNvPr>
          <p:cNvSpPr txBox="1"/>
          <p:nvPr/>
        </p:nvSpPr>
        <p:spPr>
          <a:xfrm>
            <a:off x="9606365" y="1644650"/>
            <a:ext cx="224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Mapping,</a:t>
            </a:r>
          </a:p>
          <a:p>
            <a:r>
              <a:rPr lang="en-US" b="1" dirty="0"/>
              <a:t>Feedback between Action and Perception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250FD8-122D-44A7-1C06-7E9ADAC05B75}"/>
              </a:ext>
            </a:extLst>
          </p:cNvPr>
          <p:cNvSpPr txBox="1"/>
          <p:nvPr/>
        </p:nvSpPr>
        <p:spPr>
          <a:xfrm>
            <a:off x="8041650" y="5800756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Perception</a:t>
            </a:r>
          </a:p>
        </p:txBody>
      </p:sp>
    </p:spTree>
    <p:extLst>
      <p:ext uri="{BB962C8B-B14F-4D97-AF65-F5344CB8AC3E}">
        <p14:creationId xmlns:p14="http://schemas.microsoft.com/office/powerpoint/2010/main" val="421055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CFAC2-4B25-5E77-E654-3DB87837B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FF7AA45-7E42-F01A-60DE-009923CB8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B35495A-E945-2856-719E-FC90BEF50B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E3DC453-E5B6-950F-B14E-B15BB2A10B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as an archetypical function</a:t>
            </a:r>
          </a:p>
        </p:txBody>
      </p:sp>
      <p:pic>
        <p:nvPicPr>
          <p:cNvPr id="3" name="Online Media 2" descr="Understanding SLAM Using Pose Graph Optimization | Autonomous Navigation, Part 3">
            <a:hlinkClick r:id="" action="ppaction://media"/>
            <a:extLst>
              <a:ext uri="{FF2B5EF4-FFF2-40B4-BE49-F238E27FC236}">
                <a16:creationId xmlns:a16="http://schemas.microsoft.com/office/drawing/2014/main" id="{25EDB9FF-D96B-2B0C-B6D3-3F6721BD1D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1" y="-30481"/>
            <a:ext cx="12192001" cy="68884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081759-95ED-7F27-98D2-15201E4ACE8C}"/>
              </a:ext>
            </a:extLst>
          </p:cNvPr>
          <p:cNvSpPr txBox="1"/>
          <p:nvPr/>
        </p:nvSpPr>
        <p:spPr>
          <a:xfrm>
            <a:off x="0" y="6420147"/>
            <a:ext cx="78418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4:47</a:t>
            </a:r>
          </a:p>
        </p:txBody>
      </p:sp>
    </p:spTree>
    <p:extLst>
      <p:ext uri="{BB962C8B-B14F-4D97-AF65-F5344CB8AC3E}">
        <p14:creationId xmlns:p14="http://schemas.microsoft.com/office/powerpoint/2010/main" val="22031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AE04C-C0F9-B565-71AF-27921AF95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A4D930A-23B8-8B4C-9529-4E0B219F06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5A4D6DB-9A2B-EA8D-77AD-160E7EE637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84649B28-CB0C-F005-D08F-C3348D048D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SLAM in the wild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1D6E1F2-0AF7-75BC-CF18-240D7A6AE423}"/>
              </a:ext>
            </a:extLst>
          </p:cNvPr>
          <p:cNvGrpSpPr/>
          <p:nvPr/>
        </p:nvGrpSpPr>
        <p:grpSpPr>
          <a:xfrm>
            <a:off x="2402453" y="313964"/>
            <a:ext cx="7478822" cy="5986533"/>
            <a:chOff x="2340544" y="1284514"/>
            <a:chExt cx="6840420" cy="547551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CA1431E-962D-5A73-D6DA-08D1696E60D2}"/>
                </a:ext>
              </a:extLst>
            </p:cNvPr>
            <p:cNvSpPr/>
            <p:nvPr/>
          </p:nvSpPr>
          <p:spPr bwMode="auto">
            <a:xfrm>
              <a:off x="2340544" y="1284514"/>
              <a:ext cx="6727256" cy="5475515"/>
            </a:xfrm>
            <a:custGeom>
              <a:avLst/>
              <a:gdLst>
                <a:gd name="connsiteX0" fmla="*/ 0 w 6727256"/>
                <a:gd name="connsiteY0" fmla="*/ 0 h 5475515"/>
                <a:gd name="connsiteX1" fmla="*/ 560605 w 6727256"/>
                <a:gd name="connsiteY1" fmla="*/ 0 h 5475515"/>
                <a:gd name="connsiteX2" fmla="*/ 1255754 w 6727256"/>
                <a:gd name="connsiteY2" fmla="*/ 0 h 5475515"/>
                <a:gd name="connsiteX3" fmla="*/ 1749087 w 6727256"/>
                <a:gd name="connsiteY3" fmla="*/ 0 h 5475515"/>
                <a:gd name="connsiteX4" fmla="*/ 2242419 w 6727256"/>
                <a:gd name="connsiteY4" fmla="*/ 0 h 5475515"/>
                <a:gd name="connsiteX5" fmla="*/ 2803023 w 6727256"/>
                <a:gd name="connsiteY5" fmla="*/ 0 h 5475515"/>
                <a:gd name="connsiteX6" fmla="*/ 3430901 w 6727256"/>
                <a:gd name="connsiteY6" fmla="*/ 0 h 5475515"/>
                <a:gd name="connsiteX7" fmla="*/ 4058778 w 6727256"/>
                <a:gd name="connsiteY7" fmla="*/ 0 h 5475515"/>
                <a:gd name="connsiteX8" fmla="*/ 4686655 w 6727256"/>
                <a:gd name="connsiteY8" fmla="*/ 0 h 5475515"/>
                <a:gd name="connsiteX9" fmla="*/ 5381805 w 6727256"/>
                <a:gd name="connsiteY9" fmla="*/ 0 h 5475515"/>
                <a:gd name="connsiteX10" fmla="*/ 5942409 w 6727256"/>
                <a:gd name="connsiteY10" fmla="*/ 0 h 5475515"/>
                <a:gd name="connsiteX11" fmla="*/ 6727256 w 6727256"/>
                <a:gd name="connsiteY11" fmla="*/ 0 h 5475515"/>
                <a:gd name="connsiteX12" fmla="*/ 6727256 w 6727256"/>
                <a:gd name="connsiteY12" fmla="*/ 547552 h 5475515"/>
                <a:gd name="connsiteX13" fmla="*/ 6727256 w 6727256"/>
                <a:gd name="connsiteY13" fmla="*/ 1204613 h 5475515"/>
                <a:gd name="connsiteX14" fmla="*/ 6727256 w 6727256"/>
                <a:gd name="connsiteY14" fmla="*/ 1806920 h 5475515"/>
                <a:gd name="connsiteX15" fmla="*/ 6727256 w 6727256"/>
                <a:gd name="connsiteY15" fmla="*/ 2463982 h 5475515"/>
                <a:gd name="connsiteX16" fmla="*/ 6727256 w 6727256"/>
                <a:gd name="connsiteY16" fmla="*/ 3066288 h 5475515"/>
                <a:gd name="connsiteX17" fmla="*/ 6727256 w 6727256"/>
                <a:gd name="connsiteY17" fmla="*/ 3504330 h 5475515"/>
                <a:gd name="connsiteX18" fmla="*/ 6727256 w 6727256"/>
                <a:gd name="connsiteY18" fmla="*/ 4106636 h 5475515"/>
                <a:gd name="connsiteX19" fmla="*/ 6727256 w 6727256"/>
                <a:gd name="connsiteY19" fmla="*/ 4599433 h 5475515"/>
                <a:gd name="connsiteX20" fmla="*/ 6727256 w 6727256"/>
                <a:gd name="connsiteY20" fmla="*/ 5475515 h 5475515"/>
                <a:gd name="connsiteX21" fmla="*/ 6368469 w 6727256"/>
                <a:gd name="connsiteY21" fmla="*/ 5475515 h 5475515"/>
                <a:gd name="connsiteX22" fmla="*/ 5875137 w 6727256"/>
                <a:gd name="connsiteY22" fmla="*/ 5475515 h 5475515"/>
                <a:gd name="connsiteX23" fmla="*/ 5247260 w 6727256"/>
                <a:gd name="connsiteY23" fmla="*/ 5475515 h 5475515"/>
                <a:gd name="connsiteX24" fmla="*/ 4821200 w 6727256"/>
                <a:gd name="connsiteY24" fmla="*/ 5475515 h 5475515"/>
                <a:gd name="connsiteX25" fmla="*/ 4126050 w 6727256"/>
                <a:gd name="connsiteY25" fmla="*/ 5475515 h 5475515"/>
                <a:gd name="connsiteX26" fmla="*/ 3430901 w 6727256"/>
                <a:gd name="connsiteY26" fmla="*/ 5475515 h 5475515"/>
                <a:gd name="connsiteX27" fmla="*/ 2870296 w 6727256"/>
                <a:gd name="connsiteY27" fmla="*/ 5475515 h 5475515"/>
                <a:gd name="connsiteX28" fmla="*/ 2175146 w 6727256"/>
                <a:gd name="connsiteY28" fmla="*/ 5475515 h 5475515"/>
                <a:gd name="connsiteX29" fmla="*/ 1614541 w 6727256"/>
                <a:gd name="connsiteY29" fmla="*/ 5475515 h 5475515"/>
                <a:gd name="connsiteX30" fmla="*/ 986664 w 6727256"/>
                <a:gd name="connsiteY30" fmla="*/ 5475515 h 5475515"/>
                <a:gd name="connsiteX31" fmla="*/ 627877 w 6727256"/>
                <a:gd name="connsiteY31" fmla="*/ 5475515 h 5475515"/>
                <a:gd name="connsiteX32" fmla="*/ 0 w 6727256"/>
                <a:gd name="connsiteY32" fmla="*/ 5475515 h 5475515"/>
                <a:gd name="connsiteX33" fmla="*/ 0 w 6727256"/>
                <a:gd name="connsiteY33" fmla="*/ 4982719 h 5475515"/>
                <a:gd name="connsiteX34" fmla="*/ 0 w 6727256"/>
                <a:gd name="connsiteY34" fmla="*/ 4489922 h 5475515"/>
                <a:gd name="connsiteX35" fmla="*/ 0 w 6727256"/>
                <a:gd name="connsiteY35" fmla="*/ 4051881 h 5475515"/>
                <a:gd name="connsiteX36" fmla="*/ 0 w 6727256"/>
                <a:gd name="connsiteY36" fmla="*/ 3559085 h 5475515"/>
                <a:gd name="connsiteX37" fmla="*/ 0 w 6727256"/>
                <a:gd name="connsiteY37" fmla="*/ 2956778 h 5475515"/>
                <a:gd name="connsiteX38" fmla="*/ 0 w 6727256"/>
                <a:gd name="connsiteY38" fmla="*/ 2518737 h 5475515"/>
                <a:gd name="connsiteX39" fmla="*/ 0 w 6727256"/>
                <a:gd name="connsiteY39" fmla="*/ 2135451 h 5475515"/>
                <a:gd name="connsiteX40" fmla="*/ 0 w 6727256"/>
                <a:gd name="connsiteY40" fmla="*/ 1478389 h 5475515"/>
                <a:gd name="connsiteX41" fmla="*/ 0 w 6727256"/>
                <a:gd name="connsiteY41" fmla="*/ 1095103 h 5475515"/>
                <a:gd name="connsiteX42" fmla="*/ 0 w 6727256"/>
                <a:gd name="connsiteY42" fmla="*/ 547551 h 5475515"/>
                <a:gd name="connsiteX43" fmla="*/ 0 w 6727256"/>
                <a:gd name="connsiteY43" fmla="*/ 0 h 547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6727256" h="5475515" fill="none" extrusionOk="0">
                  <a:moveTo>
                    <a:pt x="0" y="0"/>
                  </a:moveTo>
                  <a:cubicBezTo>
                    <a:pt x="267521" y="-3311"/>
                    <a:pt x="285275" y="57065"/>
                    <a:pt x="560605" y="0"/>
                  </a:cubicBezTo>
                  <a:cubicBezTo>
                    <a:pt x="835936" y="-57065"/>
                    <a:pt x="1022710" y="34294"/>
                    <a:pt x="1255754" y="0"/>
                  </a:cubicBezTo>
                  <a:cubicBezTo>
                    <a:pt x="1488798" y="-34294"/>
                    <a:pt x="1550052" y="34025"/>
                    <a:pt x="1749087" y="0"/>
                  </a:cubicBezTo>
                  <a:cubicBezTo>
                    <a:pt x="1948122" y="-34025"/>
                    <a:pt x="2092256" y="28542"/>
                    <a:pt x="2242419" y="0"/>
                  </a:cubicBezTo>
                  <a:cubicBezTo>
                    <a:pt x="2392582" y="-28542"/>
                    <a:pt x="2624755" y="53778"/>
                    <a:pt x="2803023" y="0"/>
                  </a:cubicBezTo>
                  <a:cubicBezTo>
                    <a:pt x="2981291" y="-53778"/>
                    <a:pt x="3302384" y="24183"/>
                    <a:pt x="3430901" y="0"/>
                  </a:cubicBezTo>
                  <a:cubicBezTo>
                    <a:pt x="3559418" y="-24183"/>
                    <a:pt x="3877105" y="2874"/>
                    <a:pt x="4058778" y="0"/>
                  </a:cubicBezTo>
                  <a:cubicBezTo>
                    <a:pt x="4240451" y="-2874"/>
                    <a:pt x="4465501" y="50122"/>
                    <a:pt x="4686655" y="0"/>
                  </a:cubicBezTo>
                  <a:cubicBezTo>
                    <a:pt x="4907809" y="-50122"/>
                    <a:pt x="5126988" y="78098"/>
                    <a:pt x="5381805" y="0"/>
                  </a:cubicBezTo>
                  <a:cubicBezTo>
                    <a:pt x="5636622" y="-78098"/>
                    <a:pt x="5784542" y="13181"/>
                    <a:pt x="5942409" y="0"/>
                  </a:cubicBezTo>
                  <a:cubicBezTo>
                    <a:pt x="6100276" y="-13181"/>
                    <a:pt x="6499856" y="37409"/>
                    <a:pt x="6727256" y="0"/>
                  </a:cubicBezTo>
                  <a:cubicBezTo>
                    <a:pt x="6747935" y="222268"/>
                    <a:pt x="6716205" y="368715"/>
                    <a:pt x="6727256" y="547552"/>
                  </a:cubicBezTo>
                  <a:cubicBezTo>
                    <a:pt x="6738307" y="726389"/>
                    <a:pt x="6697856" y="952368"/>
                    <a:pt x="6727256" y="1204613"/>
                  </a:cubicBezTo>
                  <a:cubicBezTo>
                    <a:pt x="6756656" y="1456858"/>
                    <a:pt x="6660119" y="1683333"/>
                    <a:pt x="6727256" y="1806920"/>
                  </a:cubicBezTo>
                  <a:cubicBezTo>
                    <a:pt x="6794393" y="1930507"/>
                    <a:pt x="6721990" y="2246600"/>
                    <a:pt x="6727256" y="2463982"/>
                  </a:cubicBezTo>
                  <a:cubicBezTo>
                    <a:pt x="6732522" y="2681364"/>
                    <a:pt x="6714009" y="2815143"/>
                    <a:pt x="6727256" y="3066288"/>
                  </a:cubicBezTo>
                  <a:cubicBezTo>
                    <a:pt x="6740503" y="3317433"/>
                    <a:pt x="6681408" y="3345579"/>
                    <a:pt x="6727256" y="3504330"/>
                  </a:cubicBezTo>
                  <a:cubicBezTo>
                    <a:pt x="6773104" y="3663081"/>
                    <a:pt x="6671244" y="3913882"/>
                    <a:pt x="6727256" y="4106636"/>
                  </a:cubicBezTo>
                  <a:cubicBezTo>
                    <a:pt x="6783268" y="4299390"/>
                    <a:pt x="6707116" y="4394531"/>
                    <a:pt x="6727256" y="4599433"/>
                  </a:cubicBezTo>
                  <a:cubicBezTo>
                    <a:pt x="6747396" y="4804335"/>
                    <a:pt x="6636039" y="5142482"/>
                    <a:pt x="6727256" y="5475515"/>
                  </a:cubicBezTo>
                  <a:cubicBezTo>
                    <a:pt x="6622470" y="5483157"/>
                    <a:pt x="6505468" y="5468932"/>
                    <a:pt x="6368469" y="5475515"/>
                  </a:cubicBezTo>
                  <a:cubicBezTo>
                    <a:pt x="6231470" y="5482098"/>
                    <a:pt x="6118050" y="5416443"/>
                    <a:pt x="5875137" y="5475515"/>
                  </a:cubicBezTo>
                  <a:cubicBezTo>
                    <a:pt x="5632224" y="5534587"/>
                    <a:pt x="5550854" y="5435640"/>
                    <a:pt x="5247260" y="5475515"/>
                  </a:cubicBezTo>
                  <a:cubicBezTo>
                    <a:pt x="4943666" y="5515390"/>
                    <a:pt x="5003287" y="5450045"/>
                    <a:pt x="4821200" y="5475515"/>
                  </a:cubicBezTo>
                  <a:cubicBezTo>
                    <a:pt x="4639113" y="5500985"/>
                    <a:pt x="4265997" y="5416661"/>
                    <a:pt x="4126050" y="5475515"/>
                  </a:cubicBezTo>
                  <a:cubicBezTo>
                    <a:pt x="3986103" y="5534369"/>
                    <a:pt x="3574755" y="5430328"/>
                    <a:pt x="3430901" y="5475515"/>
                  </a:cubicBezTo>
                  <a:cubicBezTo>
                    <a:pt x="3287047" y="5520702"/>
                    <a:pt x="3109281" y="5458487"/>
                    <a:pt x="2870296" y="5475515"/>
                  </a:cubicBezTo>
                  <a:cubicBezTo>
                    <a:pt x="2631312" y="5492543"/>
                    <a:pt x="2417460" y="5417399"/>
                    <a:pt x="2175146" y="5475515"/>
                  </a:cubicBezTo>
                  <a:cubicBezTo>
                    <a:pt x="1932832" y="5533631"/>
                    <a:pt x="1803003" y="5426658"/>
                    <a:pt x="1614541" y="5475515"/>
                  </a:cubicBezTo>
                  <a:cubicBezTo>
                    <a:pt x="1426079" y="5524372"/>
                    <a:pt x="1243503" y="5441612"/>
                    <a:pt x="986664" y="5475515"/>
                  </a:cubicBezTo>
                  <a:cubicBezTo>
                    <a:pt x="729825" y="5509418"/>
                    <a:pt x="781539" y="5432474"/>
                    <a:pt x="627877" y="5475515"/>
                  </a:cubicBezTo>
                  <a:cubicBezTo>
                    <a:pt x="474215" y="5518556"/>
                    <a:pt x="242555" y="5475407"/>
                    <a:pt x="0" y="5475515"/>
                  </a:cubicBezTo>
                  <a:cubicBezTo>
                    <a:pt x="-27033" y="5313727"/>
                    <a:pt x="4997" y="5153008"/>
                    <a:pt x="0" y="4982719"/>
                  </a:cubicBezTo>
                  <a:cubicBezTo>
                    <a:pt x="-4997" y="4812430"/>
                    <a:pt x="2795" y="4659437"/>
                    <a:pt x="0" y="4489922"/>
                  </a:cubicBezTo>
                  <a:cubicBezTo>
                    <a:pt x="-2795" y="4320407"/>
                    <a:pt x="3979" y="4191252"/>
                    <a:pt x="0" y="4051881"/>
                  </a:cubicBezTo>
                  <a:cubicBezTo>
                    <a:pt x="-3979" y="3912510"/>
                    <a:pt x="34796" y="3796720"/>
                    <a:pt x="0" y="3559085"/>
                  </a:cubicBezTo>
                  <a:cubicBezTo>
                    <a:pt x="-34796" y="3321450"/>
                    <a:pt x="68904" y="3083114"/>
                    <a:pt x="0" y="2956778"/>
                  </a:cubicBezTo>
                  <a:cubicBezTo>
                    <a:pt x="-68904" y="2830442"/>
                    <a:pt x="51780" y="2713284"/>
                    <a:pt x="0" y="2518737"/>
                  </a:cubicBezTo>
                  <a:cubicBezTo>
                    <a:pt x="-51780" y="2324190"/>
                    <a:pt x="1032" y="2259006"/>
                    <a:pt x="0" y="2135451"/>
                  </a:cubicBezTo>
                  <a:cubicBezTo>
                    <a:pt x="-1032" y="2011896"/>
                    <a:pt x="59438" y="1636504"/>
                    <a:pt x="0" y="1478389"/>
                  </a:cubicBezTo>
                  <a:cubicBezTo>
                    <a:pt x="-59438" y="1320274"/>
                    <a:pt x="33270" y="1275533"/>
                    <a:pt x="0" y="1095103"/>
                  </a:cubicBezTo>
                  <a:cubicBezTo>
                    <a:pt x="-33270" y="914673"/>
                    <a:pt x="63445" y="683491"/>
                    <a:pt x="0" y="547551"/>
                  </a:cubicBezTo>
                  <a:cubicBezTo>
                    <a:pt x="-63445" y="411611"/>
                    <a:pt x="63245" y="171541"/>
                    <a:pt x="0" y="0"/>
                  </a:cubicBezTo>
                  <a:close/>
                </a:path>
                <a:path w="6727256" h="5475515" stroke="0" extrusionOk="0">
                  <a:moveTo>
                    <a:pt x="0" y="0"/>
                  </a:moveTo>
                  <a:cubicBezTo>
                    <a:pt x="202253" y="-2016"/>
                    <a:pt x="354118" y="39115"/>
                    <a:pt x="493332" y="0"/>
                  </a:cubicBezTo>
                  <a:cubicBezTo>
                    <a:pt x="632546" y="-39115"/>
                    <a:pt x="731826" y="19512"/>
                    <a:pt x="852119" y="0"/>
                  </a:cubicBezTo>
                  <a:cubicBezTo>
                    <a:pt x="972412" y="-19512"/>
                    <a:pt x="1396000" y="14657"/>
                    <a:pt x="1547269" y="0"/>
                  </a:cubicBezTo>
                  <a:cubicBezTo>
                    <a:pt x="1698538" y="-14657"/>
                    <a:pt x="1871116" y="33842"/>
                    <a:pt x="2040601" y="0"/>
                  </a:cubicBezTo>
                  <a:cubicBezTo>
                    <a:pt x="2210086" y="-33842"/>
                    <a:pt x="2312646" y="17756"/>
                    <a:pt x="2533933" y="0"/>
                  </a:cubicBezTo>
                  <a:cubicBezTo>
                    <a:pt x="2755220" y="-17756"/>
                    <a:pt x="3053846" y="481"/>
                    <a:pt x="3229083" y="0"/>
                  </a:cubicBezTo>
                  <a:cubicBezTo>
                    <a:pt x="3404320" y="-481"/>
                    <a:pt x="3514576" y="184"/>
                    <a:pt x="3655142" y="0"/>
                  </a:cubicBezTo>
                  <a:cubicBezTo>
                    <a:pt x="3795708" y="-184"/>
                    <a:pt x="4029600" y="73803"/>
                    <a:pt x="4350292" y="0"/>
                  </a:cubicBezTo>
                  <a:cubicBezTo>
                    <a:pt x="4670984" y="-73803"/>
                    <a:pt x="4735244" y="65971"/>
                    <a:pt x="5045442" y="0"/>
                  </a:cubicBezTo>
                  <a:cubicBezTo>
                    <a:pt x="5355640" y="-65971"/>
                    <a:pt x="5402065" y="27038"/>
                    <a:pt x="5606047" y="0"/>
                  </a:cubicBezTo>
                  <a:cubicBezTo>
                    <a:pt x="5810030" y="-27038"/>
                    <a:pt x="6397605" y="109863"/>
                    <a:pt x="6727256" y="0"/>
                  </a:cubicBezTo>
                  <a:cubicBezTo>
                    <a:pt x="6785214" y="100491"/>
                    <a:pt x="6701414" y="378620"/>
                    <a:pt x="6727256" y="492796"/>
                  </a:cubicBezTo>
                  <a:cubicBezTo>
                    <a:pt x="6753098" y="606972"/>
                    <a:pt x="6724312" y="771521"/>
                    <a:pt x="6727256" y="876082"/>
                  </a:cubicBezTo>
                  <a:cubicBezTo>
                    <a:pt x="6730200" y="980643"/>
                    <a:pt x="6711389" y="1232250"/>
                    <a:pt x="6727256" y="1423634"/>
                  </a:cubicBezTo>
                  <a:cubicBezTo>
                    <a:pt x="6743123" y="1615018"/>
                    <a:pt x="6703501" y="1785758"/>
                    <a:pt x="6727256" y="1971185"/>
                  </a:cubicBezTo>
                  <a:cubicBezTo>
                    <a:pt x="6751011" y="2156612"/>
                    <a:pt x="6693232" y="2407894"/>
                    <a:pt x="6727256" y="2518737"/>
                  </a:cubicBezTo>
                  <a:cubicBezTo>
                    <a:pt x="6761280" y="2629580"/>
                    <a:pt x="6682667" y="2854230"/>
                    <a:pt x="6727256" y="3121044"/>
                  </a:cubicBezTo>
                  <a:cubicBezTo>
                    <a:pt x="6771845" y="3387858"/>
                    <a:pt x="6663996" y="3440863"/>
                    <a:pt x="6727256" y="3723350"/>
                  </a:cubicBezTo>
                  <a:cubicBezTo>
                    <a:pt x="6790516" y="4005837"/>
                    <a:pt x="6715159" y="4173056"/>
                    <a:pt x="6727256" y="4325657"/>
                  </a:cubicBezTo>
                  <a:cubicBezTo>
                    <a:pt x="6739353" y="4478258"/>
                    <a:pt x="6706522" y="4548761"/>
                    <a:pt x="6727256" y="4708943"/>
                  </a:cubicBezTo>
                  <a:cubicBezTo>
                    <a:pt x="6747990" y="4869125"/>
                    <a:pt x="6707627" y="5129676"/>
                    <a:pt x="6727256" y="5475515"/>
                  </a:cubicBezTo>
                  <a:cubicBezTo>
                    <a:pt x="6450252" y="5529336"/>
                    <a:pt x="6289570" y="5446758"/>
                    <a:pt x="6099379" y="5475515"/>
                  </a:cubicBezTo>
                  <a:cubicBezTo>
                    <a:pt x="5909188" y="5504272"/>
                    <a:pt x="5853823" y="5456536"/>
                    <a:pt x="5673319" y="5475515"/>
                  </a:cubicBezTo>
                  <a:cubicBezTo>
                    <a:pt x="5492815" y="5494494"/>
                    <a:pt x="5313545" y="5450264"/>
                    <a:pt x="5112715" y="5475515"/>
                  </a:cubicBezTo>
                  <a:cubicBezTo>
                    <a:pt x="4911885" y="5500766"/>
                    <a:pt x="4903243" y="5460305"/>
                    <a:pt x="4753928" y="5475515"/>
                  </a:cubicBezTo>
                  <a:cubicBezTo>
                    <a:pt x="4604613" y="5490725"/>
                    <a:pt x="4571549" y="5452925"/>
                    <a:pt x="4395141" y="5475515"/>
                  </a:cubicBezTo>
                  <a:cubicBezTo>
                    <a:pt x="4218733" y="5498105"/>
                    <a:pt x="4093474" y="5411345"/>
                    <a:pt x="3834536" y="5475515"/>
                  </a:cubicBezTo>
                  <a:cubicBezTo>
                    <a:pt x="3575598" y="5539685"/>
                    <a:pt x="3573472" y="5451898"/>
                    <a:pt x="3408476" y="5475515"/>
                  </a:cubicBezTo>
                  <a:cubicBezTo>
                    <a:pt x="3243480" y="5499132"/>
                    <a:pt x="3040811" y="5474456"/>
                    <a:pt x="2780599" y="5475515"/>
                  </a:cubicBezTo>
                  <a:cubicBezTo>
                    <a:pt x="2520387" y="5476574"/>
                    <a:pt x="2528826" y="5458598"/>
                    <a:pt x="2354540" y="5475515"/>
                  </a:cubicBezTo>
                  <a:cubicBezTo>
                    <a:pt x="2180254" y="5492432"/>
                    <a:pt x="1951335" y="5464118"/>
                    <a:pt x="1726662" y="5475515"/>
                  </a:cubicBezTo>
                  <a:cubicBezTo>
                    <a:pt x="1501989" y="5486912"/>
                    <a:pt x="1462033" y="5469410"/>
                    <a:pt x="1367875" y="5475515"/>
                  </a:cubicBezTo>
                  <a:cubicBezTo>
                    <a:pt x="1273717" y="5481620"/>
                    <a:pt x="878484" y="5429066"/>
                    <a:pt x="739998" y="5475515"/>
                  </a:cubicBezTo>
                  <a:cubicBezTo>
                    <a:pt x="601512" y="5521964"/>
                    <a:pt x="193195" y="5466275"/>
                    <a:pt x="0" y="5475515"/>
                  </a:cubicBezTo>
                  <a:cubicBezTo>
                    <a:pt x="-37759" y="5344190"/>
                    <a:pt x="27612" y="5170343"/>
                    <a:pt x="0" y="5092229"/>
                  </a:cubicBezTo>
                  <a:cubicBezTo>
                    <a:pt x="-27612" y="5014115"/>
                    <a:pt x="43488" y="4808337"/>
                    <a:pt x="0" y="4599433"/>
                  </a:cubicBezTo>
                  <a:cubicBezTo>
                    <a:pt x="-43488" y="4390529"/>
                    <a:pt x="20506" y="4161346"/>
                    <a:pt x="0" y="3942371"/>
                  </a:cubicBezTo>
                  <a:cubicBezTo>
                    <a:pt x="-20506" y="3723396"/>
                    <a:pt x="18684" y="3643426"/>
                    <a:pt x="0" y="3504330"/>
                  </a:cubicBezTo>
                  <a:cubicBezTo>
                    <a:pt x="-18684" y="3365234"/>
                    <a:pt x="14931" y="3238496"/>
                    <a:pt x="0" y="3121044"/>
                  </a:cubicBezTo>
                  <a:cubicBezTo>
                    <a:pt x="-14931" y="3003592"/>
                    <a:pt x="16585" y="2834980"/>
                    <a:pt x="0" y="2737758"/>
                  </a:cubicBezTo>
                  <a:cubicBezTo>
                    <a:pt x="-16585" y="2640536"/>
                    <a:pt x="6101" y="2350706"/>
                    <a:pt x="0" y="2135451"/>
                  </a:cubicBezTo>
                  <a:cubicBezTo>
                    <a:pt x="-6101" y="1920196"/>
                    <a:pt x="34800" y="1855123"/>
                    <a:pt x="0" y="1752165"/>
                  </a:cubicBezTo>
                  <a:cubicBezTo>
                    <a:pt x="-34800" y="1649207"/>
                    <a:pt x="58605" y="1428639"/>
                    <a:pt x="0" y="1204613"/>
                  </a:cubicBezTo>
                  <a:cubicBezTo>
                    <a:pt x="-58605" y="980587"/>
                    <a:pt x="51300" y="953650"/>
                    <a:pt x="0" y="766572"/>
                  </a:cubicBezTo>
                  <a:cubicBezTo>
                    <a:pt x="-51300" y="579494"/>
                    <a:pt x="59269" y="284305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stealth" w="lg" len="lg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1030" name="Picture 6" descr="The Rise of Autonomous Warehouse Robots | NMB Technologies">
              <a:extLst>
                <a:ext uri="{FF2B5EF4-FFF2-40B4-BE49-F238E27FC236}">
                  <a16:creationId xmlns:a16="http://schemas.microsoft.com/office/drawing/2014/main" id="{4C3222FF-7772-4A99-5832-230BEE99CA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538"/>
            <a:stretch/>
          </p:blipFill>
          <p:spPr bwMode="auto">
            <a:xfrm>
              <a:off x="5712677" y="1394022"/>
              <a:ext cx="3222171" cy="26452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What is Robot Room Service? [Complete Guide]">
              <a:extLst>
                <a:ext uri="{FF2B5EF4-FFF2-40B4-BE49-F238E27FC236}">
                  <a16:creationId xmlns:a16="http://schemas.microsoft.com/office/drawing/2014/main" id="{1177A483-F655-BCE5-7B04-97E18062EF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75" t="1305" r="19693"/>
            <a:stretch/>
          </p:blipFill>
          <p:spPr bwMode="auto">
            <a:xfrm>
              <a:off x="2490506" y="1394022"/>
              <a:ext cx="3222171" cy="2610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8" descr="Ware Raises Funding to Advance Warehouse Innovation, Drone Technology –  sUAS News">
              <a:extLst>
                <a:ext uri="{FF2B5EF4-FFF2-40B4-BE49-F238E27FC236}">
                  <a16:creationId xmlns:a16="http://schemas.microsoft.com/office/drawing/2014/main" id="{9A1638EA-86A1-61B1-AFF9-FDF480FCE2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" r="-6361"/>
            <a:stretch/>
          </p:blipFill>
          <p:spPr bwMode="auto">
            <a:xfrm>
              <a:off x="5351580" y="4001982"/>
              <a:ext cx="3829384" cy="26403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Apptronik has a totally different approach to building humanoid robots">
              <a:extLst>
                <a:ext uri="{FF2B5EF4-FFF2-40B4-BE49-F238E27FC236}">
                  <a16:creationId xmlns:a16="http://schemas.microsoft.com/office/drawing/2014/main" id="{90CCA755-1272-25AD-13F5-EE1BBA847B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7" r="8805"/>
            <a:stretch/>
          </p:blipFill>
          <p:spPr bwMode="auto">
            <a:xfrm>
              <a:off x="2490507" y="3995148"/>
              <a:ext cx="3222171" cy="2624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6A7CAEE-6D9B-B53A-692A-E6ACA22F6C5C}"/>
              </a:ext>
            </a:extLst>
          </p:cNvPr>
          <p:cNvSpPr txBox="1"/>
          <p:nvPr/>
        </p:nvSpPr>
        <p:spPr>
          <a:xfrm>
            <a:off x="1365090" y="6300497"/>
            <a:ext cx="944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Essential almost any time autonomous mobile robots are used!</a:t>
            </a:r>
          </a:p>
        </p:txBody>
      </p:sp>
    </p:spTree>
    <p:extLst>
      <p:ext uri="{BB962C8B-B14F-4D97-AF65-F5344CB8AC3E}">
        <p14:creationId xmlns:p14="http://schemas.microsoft.com/office/powerpoint/2010/main" val="351055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FE61F-F471-8199-AE5D-273B2C5A2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07FEC89-72E8-9664-1186-357F983F6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CEF2628-AA35-2EB2-B2BD-BB4F35C24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053B65C-533D-E345-EEE5-67AF70351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The Essential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F7CA40-8583-EE5B-D7FE-F33532D88A1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057" y="1341064"/>
            <a:ext cx="5910943" cy="5341097"/>
          </a:xfrm>
          <a:custGeom>
            <a:avLst/>
            <a:gdLst>
              <a:gd name="connsiteX0" fmla="*/ 0 w 5910943"/>
              <a:gd name="connsiteY0" fmla="*/ 0 h 5341097"/>
              <a:gd name="connsiteX1" fmla="*/ 413766 w 5910943"/>
              <a:gd name="connsiteY1" fmla="*/ 0 h 5341097"/>
              <a:gd name="connsiteX2" fmla="*/ 1063970 w 5910943"/>
              <a:gd name="connsiteY2" fmla="*/ 0 h 5341097"/>
              <a:gd name="connsiteX3" fmla="*/ 1477736 w 5910943"/>
              <a:gd name="connsiteY3" fmla="*/ 0 h 5341097"/>
              <a:gd name="connsiteX4" fmla="*/ 1891502 w 5910943"/>
              <a:gd name="connsiteY4" fmla="*/ 0 h 5341097"/>
              <a:gd name="connsiteX5" fmla="*/ 2600815 w 5910943"/>
              <a:gd name="connsiteY5" fmla="*/ 0 h 5341097"/>
              <a:gd name="connsiteX6" fmla="*/ 3191909 w 5910943"/>
              <a:gd name="connsiteY6" fmla="*/ 0 h 5341097"/>
              <a:gd name="connsiteX7" fmla="*/ 3605675 w 5910943"/>
              <a:gd name="connsiteY7" fmla="*/ 0 h 5341097"/>
              <a:gd name="connsiteX8" fmla="*/ 4196770 w 5910943"/>
              <a:gd name="connsiteY8" fmla="*/ 0 h 5341097"/>
              <a:gd name="connsiteX9" fmla="*/ 4906083 w 5910943"/>
              <a:gd name="connsiteY9" fmla="*/ 0 h 5341097"/>
              <a:gd name="connsiteX10" fmla="*/ 5910943 w 5910943"/>
              <a:gd name="connsiteY10" fmla="*/ 0 h 5341097"/>
              <a:gd name="connsiteX11" fmla="*/ 5910943 w 5910943"/>
              <a:gd name="connsiteY11" fmla="*/ 540044 h 5341097"/>
              <a:gd name="connsiteX12" fmla="*/ 5910943 w 5910943"/>
              <a:gd name="connsiteY12" fmla="*/ 973267 h 5341097"/>
              <a:gd name="connsiteX13" fmla="*/ 5910943 w 5910943"/>
              <a:gd name="connsiteY13" fmla="*/ 1673544 h 5341097"/>
              <a:gd name="connsiteX14" fmla="*/ 5910943 w 5910943"/>
              <a:gd name="connsiteY14" fmla="*/ 2266999 h 5341097"/>
              <a:gd name="connsiteX15" fmla="*/ 5910943 w 5910943"/>
              <a:gd name="connsiteY15" fmla="*/ 2967276 h 5341097"/>
              <a:gd name="connsiteX16" fmla="*/ 5910943 w 5910943"/>
              <a:gd name="connsiteY16" fmla="*/ 3507320 h 5341097"/>
              <a:gd name="connsiteX17" fmla="*/ 5910943 w 5910943"/>
              <a:gd name="connsiteY17" fmla="*/ 3993954 h 5341097"/>
              <a:gd name="connsiteX18" fmla="*/ 5910943 w 5910943"/>
              <a:gd name="connsiteY18" fmla="*/ 4587409 h 5341097"/>
              <a:gd name="connsiteX19" fmla="*/ 5910943 w 5910943"/>
              <a:gd name="connsiteY19" fmla="*/ 5341097 h 5341097"/>
              <a:gd name="connsiteX20" fmla="*/ 5201630 w 5910943"/>
              <a:gd name="connsiteY20" fmla="*/ 5341097 h 5341097"/>
              <a:gd name="connsiteX21" fmla="*/ 4610536 w 5910943"/>
              <a:gd name="connsiteY21" fmla="*/ 5341097 h 5341097"/>
              <a:gd name="connsiteX22" fmla="*/ 4078551 w 5910943"/>
              <a:gd name="connsiteY22" fmla="*/ 5341097 h 5341097"/>
              <a:gd name="connsiteX23" fmla="*/ 3546566 w 5910943"/>
              <a:gd name="connsiteY23" fmla="*/ 5341097 h 5341097"/>
              <a:gd name="connsiteX24" fmla="*/ 3014581 w 5910943"/>
              <a:gd name="connsiteY24" fmla="*/ 5341097 h 5341097"/>
              <a:gd name="connsiteX25" fmla="*/ 2482596 w 5910943"/>
              <a:gd name="connsiteY25" fmla="*/ 5341097 h 5341097"/>
              <a:gd name="connsiteX26" fmla="*/ 1832392 w 5910943"/>
              <a:gd name="connsiteY26" fmla="*/ 5341097 h 5341097"/>
              <a:gd name="connsiteX27" fmla="*/ 1241298 w 5910943"/>
              <a:gd name="connsiteY27" fmla="*/ 5341097 h 5341097"/>
              <a:gd name="connsiteX28" fmla="*/ 827532 w 5910943"/>
              <a:gd name="connsiteY28" fmla="*/ 5341097 h 5341097"/>
              <a:gd name="connsiteX29" fmla="*/ 0 w 5910943"/>
              <a:gd name="connsiteY29" fmla="*/ 5341097 h 5341097"/>
              <a:gd name="connsiteX30" fmla="*/ 0 w 5910943"/>
              <a:gd name="connsiteY30" fmla="*/ 4694231 h 5341097"/>
              <a:gd name="connsiteX31" fmla="*/ 0 w 5910943"/>
              <a:gd name="connsiteY31" fmla="*/ 3993954 h 5341097"/>
              <a:gd name="connsiteX32" fmla="*/ 0 w 5910943"/>
              <a:gd name="connsiteY32" fmla="*/ 3560731 h 5341097"/>
              <a:gd name="connsiteX33" fmla="*/ 0 w 5910943"/>
              <a:gd name="connsiteY33" fmla="*/ 3127509 h 5341097"/>
              <a:gd name="connsiteX34" fmla="*/ 0 w 5910943"/>
              <a:gd name="connsiteY34" fmla="*/ 2427232 h 5341097"/>
              <a:gd name="connsiteX35" fmla="*/ 0 w 5910943"/>
              <a:gd name="connsiteY35" fmla="*/ 1994010 h 5341097"/>
              <a:gd name="connsiteX36" fmla="*/ 0 w 5910943"/>
              <a:gd name="connsiteY36" fmla="*/ 1400554 h 5341097"/>
              <a:gd name="connsiteX37" fmla="*/ 0 w 5910943"/>
              <a:gd name="connsiteY37" fmla="*/ 913921 h 5341097"/>
              <a:gd name="connsiteX38" fmla="*/ 0 w 5910943"/>
              <a:gd name="connsiteY38" fmla="*/ 0 h 5341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910943" h="5341097" fill="none" extrusionOk="0">
                <a:moveTo>
                  <a:pt x="0" y="0"/>
                </a:moveTo>
                <a:cubicBezTo>
                  <a:pt x="109971" y="-37373"/>
                  <a:pt x="267692" y="26732"/>
                  <a:pt x="413766" y="0"/>
                </a:cubicBezTo>
                <a:cubicBezTo>
                  <a:pt x="559840" y="-26732"/>
                  <a:pt x="921800" y="3536"/>
                  <a:pt x="1063970" y="0"/>
                </a:cubicBezTo>
                <a:cubicBezTo>
                  <a:pt x="1206140" y="-3536"/>
                  <a:pt x="1302871" y="42921"/>
                  <a:pt x="1477736" y="0"/>
                </a:cubicBezTo>
                <a:cubicBezTo>
                  <a:pt x="1652601" y="-42921"/>
                  <a:pt x="1748654" y="1989"/>
                  <a:pt x="1891502" y="0"/>
                </a:cubicBezTo>
                <a:cubicBezTo>
                  <a:pt x="2034350" y="-1989"/>
                  <a:pt x="2387083" y="41305"/>
                  <a:pt x="2600815" y="0"/>
                </a:cubicBezTo>
                <a:cubicBezTo>
                  <a:pt x="2814547" y="-41305"/>
                  <a:pt x="3040620" y="63950"/>
                  <a:pt x="3191909" y="0"/>
                </a:cubicBezTo>
                <a:cubicBezTo>
                  <a:pt x="3343198" y="-63950"/>
                  <a:pt x="3507318" y="19640"/>
                  <a:pt x="3605675" y="0"/>
                </a:cubicBezTo>
                <a:cubicBezTo>
                  <a:pt x="3704032" y="-19640"/>
                  <a:pt x="4063966" y="555"/>
                  <a:pt x="4196770" y="0"/>
                </a:cubicBezTo>
                <a:cubicBezTo>
                  <a:pt x="4329574" y="-555"/>
                  <a:pt x="4727099" y="84192"/>
                  <a:pt x="4906083" y="0"/>
                </a:cubicBezTo>
                <a:cubicBezTo>
                  <a:pt x="5085067" y="-84192"/>
                  <a:pt x="5654858" y="98816"/>
                  <a:pt x="5910943" y="0"/>
                </a:cubicBezTo>
                <a:cubicBezTo>
                  <a:pt x="5925593" y="213073"/>
                  <a:pt x="5880253" y="313707"/>
                  <a:pt x="5910943" y="540044"/>
                </a:cubicBezTo>
                <a:cubicBezTo>
                  <a:pt x="5941633" y="766381"/>
                  <a:pt x="5871214" y="776366"/>
                  <a:pt x="5910943" y="973267"/>
                </a:cubicBezTo>
                <a:cubicBezTo>
                  <a:pt x="5950672" y="1170168"/>
                  <a:pt x="5835689" y="1457075"/>
                  <a:pt x="5910943" y="1673544"/>
                </a:cubicBezTo>
                <a:cubicBezTo>
                  <a:pt x="5986197" y="1890013"/>
                  <a:pt x="5858256" y="2026889"/>
                  <a:pt x="5910943" y="2266999"/>
                </a:cubicBezTo>
                <a:cubicBezTo>
                  <a:pt x="5963630" y="2507110"/>
                  <a:pt x="5864924" y="2665915"/>
                  <a:pt x="5910943" y="2967276"/>
                </a:cubicBezTo>
                <a:cubicBezTo>
                  <a:pt x="5956962" y="3268637"/>
                  <a:pt x="5885284" y="3308749"/>
                  <a:pt x="5910943" y="3507320"/>
                </a:cubicBezTo>
                <a:cubicBezTo>
                  <a:pt x="5936602" y="3705891"/>
                  <a:pt x="5859557" y="3811055"/>
                  <a:pt x="5910943" y="3993954"/>
                </a:cubicBezTo>
                <a:cubicBezTo>
                  <a:pt x="5962329" y="4176853"/>
                  <a:pt x="5864266" y="4416511"/>
                  <a:pt x="5910943" y="4587409"/>
                </a:cubicBezTo>
                <a:cubicBezTo>
                  <a:pt x="5957620" y="4758307"/>
                  <a:pt x="5842423" y="5039897"/>
                  <a:pt x="5910943" y="5341097"/>
                </a:cubicBezTo>
                <a:cubicBezTo>
                  <a:pt x="5585362" y="5416627"/>
                  <a:pt x="5443990" y="5269950"/>
                  <a:pt x="5201630" y="5341097"/>
                </a:cubicBezTo>
                <a:cubicBezTo>
                  <a:pt x="4959270" y="5412244"/>
                  <a:pt x="4871928" y="5328663"/>
                  <a:pt x="4610536" y="5341097"/>
                </a:cubicBezTo>
                <a:cubicBezTo>
                  <a:pt x="4349144" y="5353531"/>
                  <a:pt x="4295841" y="5306127"/>
                  <a:pt x="4078551" y="5341097"/>
                </a:cubicBezTo>
                <a:cubicBezTo>
                  <a:pt x="3861262" y="5376067"/>
                  <a:pt x="3721281" y="5294588"/>
                  <a:pt x="3546566" y="5341097"/>
                </a:cubicBezTo>
                <a:cubicBezTo>
                  <a:pt x="3371851" y="5387606"/>
                  <a:pt x="3228221" y="5289847"/>
                  <a:pt x="3014581" y="5341097"/>
                </a:cubicBezTo>
                <a:cubicBezTo>
                  <a:pt x="2800942" y="5392347"/>
                  <a:pt x="2688254" y="5282245"/>
                  <a:pt x="2482596" y="5341097"/>
                </a:cubicBezTo>
                <a:cubicBezTo>
                  <a:pt x="2276939" y="5399949"/>
                  <a:pt x="1968944" y="5334533"/>
                  <a:pt x="1832392" y="5341097"/>
                </a:cubicBezTo>
                <a:cubicBezTo>
                  <a:pt x="1695840" y="5347661"/>
                  <a:pt x="1479151" y="5336228"/>
                  <a:pt x="1241298" y="5341097"/>
                </a:cubicBezTo>
                <a:cubicBezTo>
                  <a:pt x="1003445" y="5345966"/>
                  <a:pt x="947334" y="5293025"/>
                  <a:pt x="827532" y="5341097"/>
                </a:cubicBezTo>
                <a:cubicBezTo>
                  <a:pt x="707730" y="5389169"/>
                  <a:pt x="230729" y="5314235"/>
                  <a:pt x="0" y="5341097"/>
                </a:cubicBezTo>
                <a:cubicBezTo>
                  <a:pt x="-37489" y="5150074"/>
                  <a:pt x="12391" y="4863247"/>
                  <a:pt x="0" y="4694231"/>
                </a:cubicBezTo>
                <a:cubicBezTo>
                  <a:pt x="-12391" y="4525215"/>
                  <a:pt x="44106" y="4239481"/>
                  <a:pt x="0" y="3993954"/>
                </a:cubicBezTo>
                <a:cubicBezTo>
                  <a:pt x="-44106" y="3748427"/>
                  <a:pt x="35500" y="3752625"/>
                  <a:pt x="0" y="3560731"/>
                </a:cubicBezTo>
                <a:cubicBezTo>
                  <a:pt x="-35500" y="3368837"/>
                  <a:pt x="12659" y="3310480"/>
                  <a:pt x="0" y="3127509"/>
                </a:cubicBezTo>
                <a:cubicBezTo>
                  <a:pt x="-12659" y="2944538"/>
                  <a:pt x="25711" y="2657779"/>
                  <a:pt x="0" y="2427232"/>
                </a:cubicBezTo>
                <a:cubicBezTo>
                  <a:pt x="-25711" y="2196685"/>
                  <a:pt x="43478" y="2206923"/>
                  <a:pt x="0" y="1994010"/>
                </a:cubicBezTo>
                <a:cubicBezTo>
                  <a:pt x="-43478" y="1781097"/>
                  <a:pt x="57782" y="1548306"/>
                  <a:pt x="0" y="1400554"/>
                </a:cubicBezTo>
                <a:cubicBezTo>
                  <a:pt x="-57782" y="1252802"/>
                  <a:pt x="22577" y="1062445"/>
                  <a:pt x="0" y="913921"/>
                </a:cubicBezTo>
                <a:cubicBezTo>
                  <a:pt x="-22577" y="765397"/>
                  <a:pt x="102032" y="281756"/>
                  <a:pt x="0" y="0"/>
                </a:cubicBezTo>
                <a:close/>
              </a:path>
              <a:path w="5910943" h="5341097" stroke="0" extrusionOk="0">
                <a:moveTo>
                  <a:pt x="0" y="0"/>
                </a:moveTo>
                <a:cubicBezTo>
                  <a:pt x="129605" y="-6554"/>
                  <a:pt x="303495" y="32702"/>
                  <a:pt x="531985" y="0"/>
                </a:cubicBezTo>
                <a:cubicBezTo>
                  <a:pt x="760476" y="-32702"/>
                  <a:pt x="765602" y="37475"/>
                  <a:pt x="945751" y="0"/>
                </a:cubicBezTo>
                <a:cubicBezTo>
                  <a:pt x="1125900" y="-37475"/>
                  <a:pt x="1382092" y="46540"/>
                  <a:pt x="1655064" y="0"/>
                </a:cubicBezTo>
                <a:cubicBezTo>
                  <a:pt x="1928036" y="-46540"/>
                  <a:pt x="2033540" y="28834"/>
                  <a:pt x="2187049" y="0"/>
                </a:cubicBezTo>
                <a:cubicBezTo>
                  <a:pt x="2340558" y="-28834"/>
                  <a:pt x="2572558" y="37958"/>
                  <a:pt x="2719034" y="0"/>
                </a:cubicBezTo>
                <a:cubicBezTo>
                  <a:pt x="2865510" y="-37958"/>
                  <a:pt x="3250724" y="21832"/>
                  <a:pt x="3428347" y="0"/>
                </a:cubicBezTo>
                <a:cubicBezTo>
                  <a:pt x="3605970" y="-21832"/>
                  <a:pt x="3752219" y="34137"/>
                  <a:pt x="3901222" y="0"/>
                </a:cubicBezTo>
                <a:cubicBezTo>
                  <a:pt x="4050226" y="-34137"/>
                  <a:pt x="4412179" y="81805"/>
                  <a:pt x="4610536" y="0"/>
                </a:cubicBezTo>
                <a:cubicBezTo>
                  <a:pt x="4808893" y="-81805"/>
                  <a:pt x="5012666" y="61173"/>
                  <a:pt x="5319849" y="0"/>
                </a:cubicBezTo>
                <a:cubicBezTo>
                  <a:pt x="5627032" y="-61173"/>
                  <a:pt x="5735454" y="49242"/>
                  <a:pt x="5910943" y="0"/>
                </a:cubicBezTo>
                <a:cubicBezTo>
                  <a:pt x="5941687" y="229736"/>
                  <a:pt x="5834233" y="433428"/>
                  <a:pt x="5910943" y="700277"/>
                </a:cubicBezTo>
                <a:cubicBezTo>
                  <a:pt x="5987653" y="967126"/>
                  <a:pt x="5899144" y="1026576"/>
                  <a:pt x="5910943" y="1347143"/>
                </a:cubicBezTo>
                <a:cubicBezTo>
                  <a:pt x="5922742" y="1667710"/>
                  <a:pt x="5878016" y="1676327"/>
                  <a:pt x="5910943" y="1780366"/>
                </a:cubicBezTo>
                <a:cubicBezTo>
                  <a:pt x="5943870" y="1884405"/>
                  <a:pt x="5862675" y="2214245"/>
                  <a:pt x="5910943" y="2373821"/>
                </a:cubicBezTo>
                <a:cubicBezTo>
                  <a:pt x="5959211" y="2533397"/>
                  <a:pt x="5855485" y="2764570"/>
                  <a:pt x="5910943" y="2967276"/>
                </a:cubicBezTo>
                <a:cubicBezTo>
                  <a:pt x="5966401" y="3169983"/>
                  <a:pt x="5877384" y="3393387"/>
                  <a:pt x="5910943" y="3560731"/>
                </a:cubicBezTo>
                <a:cubicBezTo>
                  <a:pt x="5944502" y="3728075"/>
                  <a:pt x="5840276" y="3938629"/>
                  <a:pt x="5910943" y="4207598"/>
                </a:cubicBezTo>
                <a:cubicBezTo>
                  <a:pt x="5981610" y="4476567"/>
                  <a:pt x="5858212" y="5058961"/>
                  <a:pt x="5910943" y="5341097"/>
                </a:cubicBezTo>
                <a:cubicBezTo>
                  <a:pt x="5633403" y="5360992"/>
                  <a:pt x="5480615" y="5327108"/>
                  <a:pt x="5260739" y="5341097"/>
                </a:cubicBezTo>
                <a:cubicBezTo>
                  <a:pt x="5040863" y="5355086"/>
                  <a:pt x="4911111" y="5336899"/>
                  <a:pt x="4787864" y="5341097"/>
                </a:cubicBezTo>
                <a:cubicBezTo>
                  <a:pt x="4664617" y="5345295"/>
                  <a:pt x="4389257" y="5329590"/>
                  <a:pt x="4078551" y="5341097"/>
                </a:cubicBezTo>
                <a:cubicBezTo>
                  <a:pt x="3767845" y="5352604"/>
                  <a:pt x="3697708" y="5285932"/>
                  <a:pt x="3487456" y="5341097"/>
                </a:cubicBezTo>
                <a:cubicBezTo>
                  <a:pt x="3277205" y="5396262"/>
                  <a:pt x="3179480" y="5305544"/>
                  <a:pt x="3014581" y="5341097"/>
                </a:cubicBezTo>
                <a:cubicBezTo>
                  <a:pt x="2849683" y="5376650"/>
                  <a:pt x="2623251" y="5278721"/>
                  <a:pt x="2423487" y="5341097"/>
                </a:cubicBezTo>
                <a:cubicBezTo>
                  <a:pt x="2223723" y="5403473"/>
                  <a:pt x="2159946" y="5311030"/>
                  <a:pt x="2009721" y="5341097"/>
                </a:cubicBezTo>
                <a:cubicBezTo>
                  <a:pt x="1859496" y="5371164"/>
                  <a:pt x="1704457" y="5332115"/>
                  <a:pt x="1595955" y="5341097"/>
                </a:cubicBezTo>
                <a:cubicBezTo>
                  <a:pt x="1487453" y="5350079"/>
                  <a:pt x="1192195" y="5336735"/>
                  <a:pt x="1004860" y="5341097"/>
                </a:cubicBezTo>
                <a:cubicBezTo>
                  <a:pt x="817525" y="5345459"/>
                  <a:pt x="710689" y="5315878"/>
                  <a:pt x="531985" y="5341097"/>
                </a:cubicBezTo>
                <a:cubicBezTo>
                  <a:pt x="353282" y="5366316"/>
                  <a:pt x="183711" y="5327785"/>
                  <a:pt x="0" y="5341097"/>
                </a:cubicBezTo>
                <a:cubicBezTo>
                  <a:pt x="-34167" y="5179338"/>
                  <a:pt x="21280" y="5073039"/>
                  <a:pt x="0" y="4854464"/>
                </a:cubicBezTo>
                <a:cubicBezTo>
                  <a:pt x="-21280" y="4635889"/>
                  <a:pt x="47698" y="4531568"/>
                  <a:pt x="0" y="4421241"/>
                </a:cubicBezTo>
                <a:cubicBezTo>
                  <a:pt x="-47698" y="4310914"/>
                  <a:pt x="256" y="3944570"/>
                  <a:pt x="0" y="3774375"/>
                </a:cubicBezTo>
                <a:cubicBezTo>
                  <a:pt x="-256" y="3604180"/>
                  <a:pt x="21086" y="3448345"/>
                  <a:pt x="0" y="3287742"/>
                </a:cubicBezTo>
                <a:cubicBezTo>
                  <a:pt x="-21086" y="3127139"/>
                  <a:pt x="77433" y="2775912"/>
                  <a:pt x="0" y="2640876"/>
                </a:cubicBezTo>
                <a:cubicBezTo>
                  <a:pt x="-77433" y="2505840"/>
                  <a:pt x="12827" y="2145374"/>
                  <a:pt x="0" y="1940599"/>
                </a:cubicBezTo>
                <a:cubicBezTo>
                  <a:pt x="-12827" y="1735824"/>
                  <a:pt x="3875" y="1558914"/>
                  <a:pt x="0" y="1400554"/>
                </a:cubicBezTo>
                <a:cubicBezTo>
                  <a:pt x="-3875" y="1242195"/>
                  <a:pt x="63276" y="890730"/>
                  <a:pt x="0" y="700277"/>
                </a:cubicBezTo>
                <a:cubicBezTo>
                  <a:pt x="-63276" y="509824"/>
                  <a:pt x="42404" y="159737"/>
                  <a:pt x="0" y="0"/>
                </a:cubicBezTo>
                <a:close/>
              </a:path>
            </a:pathLst>
          </a:custGeom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8C1964-C6A6-EF5B-A23F-3EE5DDF79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171" y="2784227"/>
            <a:ext cx="5921829" cy="2175823"/>
          </a:xfrm>
          <a:custGeom>
            <a:avLst/>
            <a:gdLst>
              <a:gd name="connsiteX0" fmla="*/ 0 w 5921829"/>
              <a:gd name="connsiteY0" fmla="*/ 0 h 2175823"/>
              <a:gd name="connsiteX1" fmla="*/ 710619 w 5921829"/>
              <a:gd name="connsiteY1" fmla="*/ 0 h 2175823"/>
              <a:gd name="connsiteX2" fmla="*/ 1421239 w 5921829"/>
              <a:gd name="connsiteY2" fmla="*/ 0 h 2175823"/>
              <a:gd name="connsiteX3" fmla="*/ 2013422 w 5921829"/>
              <a:gd name="connsiteY3" fmla="*/ 0 h 2175823"/>
              <a:gd name="connsiteX4" fmla="*/ 2664823 w 5921829"/>
              <a:gd name="connsiteY4" fmla="*/ 0 h 2175823"/>
              <a:gd name="connsiteX5" fmla="*/ 3197788 w 5921829"/>
              <a:gd name="connsiteY5" fmla="*/ 0 h 2175823"/>
              <a:gd name="connsiteX6" fmla="*/ 3789971 w 5921829"/>
              <a:gd name="connsiteY6" fmla="*/ 0 h 2175823"/>
              <a:gd name="connsiteX7" fmla="*/ 4500590 w 5921829"/>
              <a:gd name="connsiteY7" fmla="*/ 0 h 2175823"/>
              <a:gd name="connsiteX8" fmla="*/ 4974336 w 5921829"/>
              <a:gd name="connsiteY8" fmla="*/ 0 h 2175823"/>
              <a:gd name="connsiteX9" fmla="*/ 5921829 w 5921829"/>
              <a:gd name="connsiteY9" fmla="*/ 0 h 2175823"/>
              <a:gd name="connsiteX10" fmla="*/ 5921829 w 5921829"/>
              <a:gd name="connsiteY10" fmla="*/ 500439 h 2175823"/>
              <a:gd name="connsiteX11" fmla="*/ 5921829 w 5921829"/>
              <a:gd name="connsiteY11" fmla="*/ 1022637 h 2175823"/>
              <a:gd name="connsiteX12" fmla="*/ 5921829 w 5921829"/>
              <a:gd name="connsiteY12" fmla="*/ 1566593 h 2175823"/>
              <a:gd name="connsiteX13" fmla="*/ 5921829 w 5921829"/>
              <a:gd name="connsiteY13" fmla="*/ 2175823 h 2175823"/>
              <a:gd name="connsiteX14" fmla="*/ 5211210 w 5921829"/>
              <a:gd name="connsiteY14" fmla="*/ 2175823 h 2175823"/>
              <a:gd name="connsiteX15" fmla="*/ 4619027 w 5921829"/>
              <a:gd name="connsiteY15" fmla="*/ 2175823 h 2175823"/>
              <a:gd name="connsiteX16" fmla="*/ 4026844 w 5921829"/>
              <a:gd name="connsiteY16" fmla="*/ 2175823 h 2175823"/>
              <a:gd name="connsiteX17" fmla="*/ 3434661 w 5921829"/>
              <a:gd name="connsiteY17" fmla="*/ 2175823 h 2175823"/>
              <a:gd name="connsiteX18" fmla="*/ 2842478 w 5921829"/>
              <a:gd name="connsiteY18" fmla="*/ 2175823 h 2175823"/>
              <a:gd name="connsiteX19" fmla="*/ 2309513 w 5921829"/>
              <a:gd name="connsiteY19" fmla="*/ 2175823 h 2175823"/>
              <a:gd name="connsiteX20" fmla="*/ 1658112 w 5921829"/>
              <a:gd name="connsiteY20" fmla="*/ 2175823 h 2175823"/>
              <a:gd name="connsiteX21" fmla="*/ 1065929 w 5921829"/>
              <a:gd name="connsiteY21" fmla="*/ 2175823 h 2175823"/>
              <a:gd name="connsiteX22" fmla="*/ 0 w 5921829"/>
              <a:gd name="connsiteY22" fmla="*/ 2175823 h 2175823"/>
              <a:gd name="connsiteX23" fmla="*/ 0 w 5921829"/>
              <a:gd name="connsiteY23" fmla="*/ 1588351 h 2175823"/>
              <a:gd name="connsiteX24" fmla="*/ 0 w 5921829"/>
              <a:gd name="connsiteY24" fmla="*/ 1000879 h 2175823"/>
              <a:gd name="connsiteX25" fmla="*/ 0 w 5921829"/>
              <a:gd name="connsiteY25" fmla="*/ 0 h 2175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921829" h="2175823" fill="none" extrusionOk="0">
                <a:moveTo>
                  <a:pt x="0" y="0"/>
                </a:moveTo>
                <a:cubicBezTo>
                  <a:pt x="292579" y="-2374"/>
                  <a:pt x="555813" y="16841"/>
                  <a:pt x="710619" y="0"/>
                </a:cubicBezTo>
                <a:cubicBezTo>
                  <a:pt x="865425" y="-16841"/>
                  <a:pt x="1242540" y="54152"/>
                  <a:pt x="1421239" y="0"/>
                </a:cubicBezTo>
                <a:cubicBezTo>
                  <a:pt x="1599938" y="-54152"/>
                  <a:pt x="1873166" y="57923"/>
                  <a:pt x="2013422" y="0"/>
                </a:cubicBezTo>
                <a:cubicBezTo>
                  <a:pt x="2153678" y="-57923"/>
                  <a:pt x="2491709" y="33434"/>
                  <a:pt x="2664823" y="0"/>
                </a:cubicBezTo>
                <a:cubicBezTo>
                  <a:pt x="2837937" y="-33434"/>
                  <a:pt x="3045473" y="35446"/>
                  <a:pt x="3197788" y="0"/>
                </a:cubicBezTo>
                <a:cubicBezTo>
                  <a:pt x="3350103" y="-35446"/>
                  <a:pt x="3584595" y="6267"/>
                  <a:pt x="3789971" y="0"/>
                </a:cubicBezTo>
                <a:cubicBezTo>
                  <a:pt x="3995347" y="-6267"/>
                  <a:pt x="4277454" y="50015"/>
                  <a:pt x="4500590" y="0"/>
                </a:cubicBezTo>
                <a:cubicBezTo>
                  <a:pt x="4723726" y="-50015"/>
                  <a:pt x="4820899" y="51633"/>
                  <a:pt x="4974336" y="0"/>
                </a:cubicBezTo>
                <a:cubicBezTo>
                  <a:pt x="5127773" y="-51633"/>
                  <a:pt x="5494658" y="52889"/>
                  <a:pt x="5921829" y="0"/>
                </a:cubicBezTo>
                <a:cubicBezTo>
                  <a:pt x="5966052" y="172750"/>
                  <a:pt x="5871309" y="264488"/>
                  <a:pt x="5921829" y="500439"/>
                </a:cubicBezTo>
                <a:cubicBezTo>
                  <a:pt x="5972349" y="736390"/>
                  <a:pt x="5903383" y="784122"/>
                  <a:pt x="5921829" y="1022637"/>
                </a:cubicBezTo>
                <a:cubicBezTo>
                  <a:pt x="5940275" y="1261152"/>
                  <a:pt x="5910645" y="1446163"/>
                  <a:pt x="5921829" y="1566593"/>
                </a:cubicBezTo>
                <a:cubicBezTo>
                  <a:pt x="5933013" y="1687023"/>
                  <a:pt x="5876458" y="1946946"/>
                  <a:pt x="5921829" y="2175823"/>
                </a:cubicBezTo>
                <a:cubicBezTo>
                  <a:pt x="5568285" y="2197202"/>
                  <a:pt x="5495958" y="2120973"/>
                  <a:pt x="5211210" y="2175823"/>
                </a:cubicBezTo>
                <a:cubicBezTo>
                  <a:pt x="4926462" y="2230673"/>
                  <a:pt x="4901420" y="2122000"/>
                  <a:pt x="4619027" y="2175823"/>
                </a:cubicBezTo>
                <a:cubicBezTo>
                  <a:pt x="4336634" y="2229646"/>
                  <a:pt x="4147696" y="2130915"/>
                  <a:pt x="4026844" y="2175823"/>
                </a:cubicBezTo>
                <a:cubicBezTo>
                  <a:pt x="3905992" y="2220731"/>
                  <a:pt x="3704267" y="2141645"/>
                  <a:pt x="3434661" y="2175823"/>
                </a:cubicBezTo>
                <a:cubicBezTo>
                  <a:pt x="3165055" y="2210001"/>
                  <a:pt x="3033070" y="2162217"/>
                  <a:pt x="2842478" y="2175823"/>
                </a:cubicBezTo>
                <a:cubicBezTo>
                  <a:pt x="2651886" y="2189429"/>
                  <a:pt x="2455085" y="2143416"/>
                  <a:pt x="2309513" y="2175823"/>
                </a:cubicBezTo>
                <a:cubicBezTo>
                  <a:pt x="2163942" y="2208230"/>
                  <a:pt x="1869619" y="2136015"/>
                  <a:pt x="1658112" y="2175823"/>
                </a:cubicBezTo>
                <a:cubicBezTo>
                  <a:pt x="1446605" y="2215631"/>
                  <a:pt x="1340380" y="2119509"/>
                  <a:pt x="1065929" y="2175823"/>
                </a:cubicBezTo>
                <a:cubicBezTo>
                  <a:pt x="791478" y="2232137"/>
                  <a:pt x="315855" y="2164104"/>
                  <a:pt x="0" y="2175823"/>
                </a:cubicBezTo>
                <a:cubicBezTo>
                  <a:pt x="-52389" y="1915606"/>
                  <a:pt x="35349" y="1744602"/>
                  <a:pt x="0" y="1588351"/>
                </a:cubicBezTo>
                <a:cubicBezTo>
                  <a:pt x="-35349" y="1432100"/>
                  <a:pt x="57972" y="1163099"/>
                  <a:pt x="0" y="1000879"/>
                </a:cubicBezTo>
                <a:cubicBezTo>
                  <a:pt x="-57972" y="838659"/>
                  <a:pt x="37686" y="466952"/>
                  <a:pt x="0" y="0"/>
                </a:cubicBezTo>
                <a:close/>
              </a:path>
              <a:path w="5921829" h="2175823" stroke="0" extrusionOk="0">
                <a:moveTo>
                  <a:pt x="0" y="0"/>
                </a:moveTo>
                <a:cubicBezTo>
                  <a:pt x="229667" y="-44732"/>
                  <a:pt x="360744" y="44559"/>
                  <a:pt x="532965" y="0"/>
                </a:cubicBezTo>
                <a:cubicBezTo>
                  <a:pt x="705186" y="-44559"/>
                  <a:pt x="841535" y="8214"/>
                  <a:pt x="947493" y="0"/>
                </a:cubicBezTo>
                <a:cubicBezTo>
                  <a:pt x="1053451" y="-8214"/>
                  <a:pt x="1337697" y="20786"/>
                  <a:pt x="1658112" y="0"/>
                </a:cubicBezTo>
                <a:cubicBezTo>
                  <a:pt x="1978527" y="-20786"/>
                  <a:pt x="1950796" y="9194"/>
                  <a:pt x="2191077" y="0"/>
                </a:cubicBezTo>
                <a:cubicBezTo>
                  <a:pt x="2431358" y="-9194"/>
                  <a:pt x="2616372" y="21525"/>
                  <a:pt x="2724041" y="0"/>
                </a:cubicBezTo>
                <a:cubicBezTo>
                  <a:pt x="2831710" y="-21525"/>
                  <a:pt x="3125329" y="85039"/>
                  <a:pt x="3434661" y="0"/>
                </a:cubicBezTo>
                <a:cubicBezTo>
                  <a:pt x="3743993" y="-85039"/>
                  <a:pt x="3674381" y="3471"/>
                  <a:pt x="3908407" y="0"/>
                </a:cubicBezTo>
                <a:cubicBezTo>
                  <a:pt x="4142433" y="-3471"/>
                  <a:pt x="4318121" y="13318"/>
                  <a:pt x="4619027" y="0"/>
                </a:cubicBezTo>
                <a:cubicBezTo>
                  <a:pt x="4919933" y="-13318"/>
                  <a:pt x="5157943" y="80314"/>
                  <a:pt x="5329646" y="0"/>
                </a:cubicBezTo>
                <a:cubicBezTo>
                  <a:pt x="5501349" y="-80314"/>
                  <a:pt x="5746944" y="46520"/>
                  <a:pt x="5921829" y="0"/>
                </a:cubicBezTo>
                <a:cubicBezTo>
                  <a:pt x="5959882" y="278130"/>
                  <a:pt x="5917762" y="298320"/>
                  <a:pt x="5921829" y="587472"/>
                </a:cubicBezTo>
                <a:cubicBezTo>
                  <a:pt x="5925896" y="876624"/>
                  <a:pt x="5870974" y="984107"/>
                  <a:pt x="5921829" y="1153186"/>
                </a:cubicBezTo>
                <a:cubicBezTo>
                  <a:pt x="5972684" y="1322265"/>
                  <a:pt x="5910168" y="1413292"/>
                  <a:pt x="5921829" y="1631867"/>
                </a:cubicBezTo>
                <a:cubicBezTo>
                  <a:pt x="5933490" y="1850442"/>
                  <a:pt x="5920090" y="1991494"/>
                  <a:pt x="5921829" y="2175823"/>
                </a:cubicBezTo>
                <a:cubicBezTo>
                  <a:pt x="5710473" y="2206848"/>
                  <a:pt x="5490804" y="2146839"/>
                  <a:pt x="5329646" y="2175823"/>
                </a:cubicBezTo>
                <a:cubicBezTo>
                  <a:pt x="5168488" y="2204807"/>
                  <a:pt x="4869533" y="2169172"/>
                  <a:pt x="4737463" y="2175823"/>
                </a:cubicBezTo>
                <a:cubicBezTo>
                  <a:pt x="4605393" y="2182474"/>
                  <a:pt x="4258504" y="2164737"/>
                  <a:pt x="4026844" y="2175823"/>
                </a:cubicBezTo>
                <a:cubicBezTo>
                  <a:pt x="3795184" y="2186909"/>
                  <a:pt x="3657647" y="2114083"/>
                  <a:pt x="3434661" y="2175823"/>
                </a:cubicBezTo>
                <a:cubicBezTo>
                  <a:pt x="3211675" y="2237563"/>
                  <a:pt x="3115627" y="2147954"/>
                  <a:pt x="3020133" y="2175823"/>
                </a:cubicBezTo>
                <a:cubicBezTo>
                  <a:pt x="2924639" y="2203692"/>
                  <a:pt x="2679170" y="2138409"/>
                  <a:pt x="2546386" y="2175823"/>
                </a:cubicBezTo>
                <a:cubicBezTo>
                  <a:pt x="2413602" y="2213237"/>
                  <a:pt x="2048333" y="2099848"/>
                  <a:pt x="1835767" y="2175823"/>
                </a:cubicBezTo>
                <a:cubicBezTo>
                  <a:pt x="1623201" y="2251798"/>
                  <a:pt x="1532527" y="2173031"/>
                  <a:pt x="1243584" y="2175823"/>
                </a:cubicBezTo>
                <a:cubicBezTo>
                  <a:pt x="954641" y="2178615"/>
                  <a:pt x="899374" y="2148965"/>
                  <a:pt x="769838" y="2175823"/>
                </a:cubicBezTo>
                <a:cubicBezTo>
                  <a:pt x="640302" y="2202681"/>
                  <a:pt x="325814" y="2087971"/>
                  <a:pt x="0" y="2175823"/>
                </a:cubicBezTo>
                <a:cubicBezTo>
                  <a:pt x="-17872" y="2029629"/>
                  <a:pt x="27436" y="1846467"/>
                  <a:pt x="0" y="1697142"/>
                </a:cubicBezTo>
                <a:cubicBezTo>
                  <a:pt x="-27436" y="1547817"/>
                  <a:pt x="48939" y="1417676"/>
                  <a:pt x="0" y="1218461"/>
                </a:cubicBezTo>
                <a:cubicBezTo>
                  <a:pt x="-48939" y="1019246"/>
                  <a:pt x="4723" y="819075"/>
                  <a:pt x="0" y="652747"/>
                </a:cubicBezTo>
                <a:cubicBezTo>
                  <a:pt x="-4723" y="486419"/>
                  <a:pt x="57367" y="305365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44322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33121</TotalTime>
  <Words>537</Words>
  <Application>Microsoft Macintosh PowerPoint</Application>
  <PresentationFormat>Widescreen</PresentationFormat>
  <Paragraphs>114</Paragraphs>
  <Slides>28</Slides>
  <Notes>28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Cambria Math</vt:lpstr>
      <vt:lpstr>Wingdings</vt:lpstr>
      <vt:lpstr>Blank Presentation</vt:lpstr>
      <vt:lpstr>ECE693H, Spring 2025: Multi-robot System 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cade lab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for your Cover</dc:title>
  <dc:subject/>
  <dc:creator>cade lab</dc:creator>
  <cp:keywords/>
  <dc:description/>
  <cp:lastModifiedBy>Daniel Drew</cp:lastModifiedBy>
  <cp:revision>1213</cp:revision>
  <cp:lastPrinted>2025-01-27T23:06:22Z</cp:lastPrinted>
  <dcterms:created xsi:type="dcterms:W3CDTF">2011-02-07T17:37:21Z</dcterms:created>
  <dcterms:modified xsi:type="dcterms:W3CDTF">2025-02-25T18:55:22Z</dcterms:modified>
  <cp:category/>
</cp:coreProperties>
</file>

<file path=docProps/thumbnail.jpeg>
</file>